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0" r:id="rId9"/>
    <p:sldId id="265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95" d="100"/>
          <a:sy n="95" d="100"/>
        </p:scale>
        <p:origin x="90" y="4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E2AD98-5642-4E9F-8FAA-A4A3AC06CBC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B1C71D5-22F9-4B04-9A71-4CA3D2F38ECB}">
      <dgm:prSet/>
      <dgm:spPr/>
      <dgm:t>
        <a:bodyPr/>
        <a:lstStyle/>
        <a:p>
          <a:r>
            <a:rPr lang="pt-PT"/>
            <a:t>First Person Shooter</a:t>
          </a:r>
          <a:endParaRPr lang="en-US"/>
        </a:p>
      </dgm:t>
    </dgm:pt>
    <dgm:pt modelId="{334C3922-01C8-47CF-831B-63DA2A73A2DC}" type="parTrans" cxnId="{AB788DBC-DF83-4E00-B2F9-C5717B7BB11E}">
      <dgm:prSet/>
      <dgm:spPr/>
      <dgm:t>
        <a:bodyPr/>
        <a:lstStyle/>
        <a:p>
          <a:endParaRPr lang="en-US"/>
        </a:p>
      </dgm:t>
    </dgm:pt>
    <dgm:pt modelId="{E2CEA923-52D3-49AD-A983-418E6D161976}" type="sibTrans" cxnId="{AB788DBC-DF83-4E00-B2F9-C5717B7BB11E}">
      <dgm:prSet/>
      <dgm:spPr/>
      <dgm:t>
        <a:bodyPr/>
        <a:lstStyle/>
        <a:p>
          <a:endParaRPr lang="en-US"/>
        </a:p>
      </dgm:t>
    </dgm:pt>
    <dgm:pt modelId="{4D734C60-FF45-4BA2-AB0E-D53FD0F58296}">
      <dgm:prSet/>
      <dgm:spPr/>
      <dgm:t>
        <a:bodyPr/>
        <a:lstStyle/>
        <a:p>
          <a:r>
            <a:rPr lang="pt-PT"/>
            <a:t>Sobrevivência </a:t>
          </a:r>
          <a:endParaRPr lang="en-US"/>
        </a:p>
      </dgm:t>
    </dgm:pt>
    <dgm:pt modelId="{1B015AF8-DFAF-40F1-B448-43327D75FA48}" type="parTrans" cxnId="{B976ACED-0D19-44A2-906C-B12CC68332F7}">
      <dgm:prSet/>
      <dgm:spPr/>
      <dgm:t>
        <a:bodyPr/>
        <a:lstStyle/>
        <a:p>
          <a:endParaRPr lang="en-US"/>
        </a:p>
      </dgm:t>
    </dgm:pt>
    <dgm:pt modelId="{7733D33B-60AD-47F1-8C46-36109D0C066A}" type="sibTrans" cxnId="{B976ACED-0D19-44A2-906C-B12CC68332F7}">
      <dgm:prSet/>
      <dgm:spPr/>
      <dgm:t>
        <a:bodyPr/>
        <a:lstStyle/>
        <a:p>
          <a:endParaRPr lang="en-US"/>
        </a:p>
      </dgm:t>
    </dgm:pt>
    <dgm:pt modelId="{D7B36BD3-1CE4-4AA7-A30E-3803E0AC57F1}">
      <dgm:prSet/>
      <dgm:spPr/>
      <dgm:t>
        <a:bodyPr/>
        <a:lstStyle/>
        <a:p>
          <a:r>
            <a:rPr lang="pt-PT" dirty="0"/>
            <a:t>Gerenciamento de recursos </a:t>
          </a:r>
          <a:endParaRPr lang="en-US" dirty="0"/>
        </a:p>
      </dgm:t>
    </dgm:pt>
    <dgm:pt modelId="{B8FEBE30-78AA-4B60-A14A-09A292B82646}" type="parTrans" cxnId="{0CC8B577-E987-4C3C-B702-43D5F169474B}">
      <dgm:prSet/>
      <dgm:spPr/>
      <dgm:t>
        <a:bodyPr/>
        <a:lstStyle/>
        <a:p>
          <a:endParaRPr lang="en-US"/>
        </a:p>
      </dgm:t>
    </dgm:pt>
    <dgm:pt modelId="{C8148246-52C4-40E8-9F2A-8EFBA3CF7C56}" type="sibTrans" cxnId="{0CC8B577-E987-4C3C-B702-43D5F169474B}">
      <dgm:prSet/>
      <dgm:spPr/>
      <dgm:t>
        <a:bodyPr/>
        <a:lstStyle/>
        <a:p>
          <a:endParaRPr lang="en-US"/>
        </a:p>
      </dgm:t>
    </dgm:pt>
    <dgm:pt modelId="{404173CC-6A29-49E5-8425-9D0465558451}" type="pres">
      <dgm:prSet presAssocID="{38E2AD98-5642-4E9F-8FAA-A4A3AC06CBCE}" presName="root" presStyleCnt="0">
        <dgm:presLayoutVars>
          <dgm:dir/>
          <dgm:resizeHandles val="exact"/>
        </dgm:presLayoutVars>
      </dgm:prSet>
      <dgm:spPr/>
    </dgm:pt>
    <dgm:pt modelId="{99A6AA4E-4BE8-4196-9B40-8FC2F6FD78A5}" type="pres">
      <dgm:prSet presAssocID="{EB1C71D5-22F9-4B04-9A71-4CA3D2F38ECB}" presName="compNode" presStyleCnt="0"/>
      <dgm:spPr/>
    </dgm:pt>
    <dgm:pt modelId="{768AAAB5-DA00-42B8-B81B-479D710C43D9}" type="pres">
      <dgm:prSet presAssocID="{EB1C71D5-22F9-4B04-9A71-4CA3D2F38EC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xecutar"/>
        </a:ext>
      </dgm:extLst>
    </dgm:pt>
    <dgm:pt modelId="{0A687E57-42A1-43DD-A12D-FF054E9E8A6F}" type="pres">
      <dgm:prSet presAssocID="{EB1C71D5-22F9-4B04-9A71-4CA3D2F38ECB}" presName="spaceRect" presStyleCnt="0"/>
      <dgm:spPr/>
    </dgm:pt>
    <dgm:pt modelId="{6004C616-2BD7-4E8C-B08C-F611A227707C}" type="pres">
      <dgm:prSet presAssocID="{EB1C71D5-22F9-4B04-9A71-4CA3D2F38ECB}" presName="textRect" presStyleLbl="revTx" presStyleIdx="0" presStyleCnt="3">
        <dgm:presLayoutVars>
          <dgm:chMax val="1"/>
          <dgm:chPref val="1"/>
        </dgm:presLayoutVars>
      </dgm:prSet>
      <dgm:spPr/>
    </dgm:pt>
    <dgm:pt modelId="{9C563424-A86A-4A54-9424-4DAD5895D552}" type="pres">
      <dgm:prSet presAssocID="{E2CEA923-52D3-49AD-A983-418E6D161976}" presName="sibTrans" presStyleCnt="0"/>
      <dgm:spPr/>
    </dgm:pt>
    <dgm:pt modelId="{CFFB1692-1D1E-4A37-B13F-01FA694618A7}" type="pres">
      <dgm:prSet presAssocID="{4D734C60-FF45-4BA2-AB0E-D53FD0F58296}" presName="compNode" presStyleCnt="0"/>
      <dgm:spPr/>
    </dgm:pt>
    <dgm:pt modelId="{B24FAB4E-8B19-4E1C-BD44-3EFEC07FF464}" type="pres">
      <dgm:prSet presAssocID="{4D734C60-FF45-4BA2-AB0E-D53FD0F5829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édico"/>
        </a:ext>
      </dgm:extLst>
    </dgm:pt>
    <dgm:pt modelId="{8057467E-9CD1-49A5-90F5-37CB6DBEC47B}" type="pres">
      <dgm:prSet presAssocID="{4D734C60-FF45-4BA2-AB0E-D53FD0F58296}" presName="spaceRect" presStyleCnt="0"/>
      <dgm:spPr/>
    </dgm:pt>
    <dgm:pt modelId="{58494B48-7DC1-4602-B69E-B31EF6A0189B}" type="pres">
      <dgm:prSet presAssocID="{4D734C60-FF45-4BA2-AB0E-D53FD0F58296}" presName="textRect" presStyleLbl="revTx" presStyleIdx="1" presStyleCnt="3">
        <dgm:presLayoutVars>
          <dgm:chMax val="1"/>
          <dgm:chPref val="1"/>
        </dgm:presLayoutVars>
      </dgm:prSet>
      <dgm:spPr/>
    </dgm:pt>
    <dgm:pt modelId="{498C6657-43D0-4015-B9A8-1EC3FCE4F6D0}" type="pres">
      <dgm:prSet presAssocID="{7733D33B-60AD-47F1-8C46-36109D0C066A}" presName="sibTrans" presStyleCnt="0"/>
      <dgm:spPr/>
    </dgm:pt>
    <dgm:pt modelId="{12B82D5F-DA50-47DD-B423-F50578C298F9}" type="pres">
      <dgm:prSet presAssocID="{D7B36BD3-1CE4-4AA7-A30E-3803E0AC57F1}" presName="compNode" presStyleCnt="0"/>
      <dgm:spPr/>
    </dgm:pt>
    <dgm:pt modelId="{B82E7488-503E-4D9C-9401-C72E192ACCAF}" type="pres">
      <dgm:prSet presAssocID="{D7B36BD3-1CE4-4AA7-A30E-3803E0AC57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que de alarme com preenchimento sólido"/>
        </a:ext>
      </dgm:extLst>
    </dgm:pt>
    <dgm:pt modelId="{A966A1F7-03D6-4DC6-BF7C-46512A560CF3}" type="pres">
      <dgm:prSet presAssocID="{D7B36BD3-1CE4-4AA7-A30E-3803E0AC57F1}" presName="spaceRect" presStyleCnt="0"/>
      <dgm:spPr/>
    </dgm:pt>
    <dgm:pt modelId="{B223AAA7-9D32-46C9-9EC5-C3444C5923FE}" type="pres">
      <dgm:prSet presAssocID="{D7B36BD3-1CE4-4AA7-A30E-3803E0AC57F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9407F29-CE4A-4CC4-A7CD-B3680C171B96}" type="presOf" srcId="{4D734C60-FF45-4BA2-AB0E-D53FD0F58296}" destId="{58494B48-7DC1-4602-B69E-B31EF6A0189B}" srcOrd="0" destOrd="0" presId="urn:microsoft.com/office/officeart/2018/2/layout/IconLabelList"/>
    <dgm:cxn modelId="{1D742140-99D2-449B-89D1-F61BDA5773FA}" type="presOf" srcId="{D7B36BD3-1CE4-4AA7-A30E-3803E0AC57F1}" destId="{B223AAA7-9D32-46C9-9EC5-C3444C5923FE}" srcOrd="0" destOrd="0" presId="urn:microsoft.com/office/officeart/2018/2/layout/IconLabelList"/>
    <dgm:cxn modelId="{E40F4E46-922F-4301-9E65-82FA80F74F64}" type="presOf" srcId="{38E2AD98-5642-4E9F-8FAA-A4A3AC06CBCE}" destId="{404173CC-6A29-49E5-8425-9D0465558451}" srcOrd="0" destOrd="0" presId="urn:microsoft.com/office/officeart/2018/2/layout/IconLabelList"/>
    <dgm:cxn modelId="{EE494370-9C0C-401A-B33F-FE943245C6BE}" type="presOf" srcId="{EB1C71D5-22F9-4B04-9A71-4CA3D2F38ECB}" destId="{6004C616-2BD7-4E8C-B08C-F611A227707C}" srcOrd="0" destOrd="0" presId="urn:microsoft.com/office/officeart/2018/2/layout/IconLabelList"/>
    <dgm:cxn modelId="{0CC8B577-E987-4C3C-B702-43D5F169474B}" srcId="{38E2AD98-5642-4E9F-8FAA-A4A3AC06CBCE}" destId="{D7B36BD3-1CE4-4AA7-A30E-3803E0AC57F1}" srcOrd="2" destOrd="0" parTransId="{B8FEBE30-78AA-4B60-A14A-09A292B82646}" sibTransId="{C8148246-52C4-40E8-9F2A-8EFBA3CF7C56}"/>
    <dgm:cxn modelId="{AB788DBC-DF83-4E00-B2F9-C5717B7BB11E}" srcId="{38E2AD98-5642-4E9F-8FAA-A4A3AC06CBCE}" destId="{EB1C71D5-22F9-4B04-9A71-4CA3D2F38ECB}" srcOrd="0" destOrd="0" parTransId="{334C3922-01C8-47CF-831B-63DA2A73A2DC}" sibTransId="{E2CEA923-52D3-49AD-A983-418E6D161976}"/>
    <dgm:cxn modelId="{B976ACED-0D19-44A2-906C-B12CC68332F7}" srcId="{38E2AD98-5642-4E9F-8FAA-A4A3AC06CBCE}" destId="{4D734C60-FF45-4BA2-AB0E-D53FD0F58296}" srcOrd="1" destOrd="0" parTransId="{1B015AF8-DFAF-40F1-B448-43327D75FA48}" sibTransId="{7733D33B-60AD-47F1-8C46-36109D0C066A}"/>
    <dgm:cxn modelId="{9C720E48-6170-4B30-B06B-CD22467A7ACB}" type="presParOf" srcId="{404173CC-6A29-49E5-8425-9D0465558451}" destId="{99A6AA4E-4BE8-4196-9B40-8FC2F6FD78A5}" srcOrd="0" destOrd="0" presId="urn:microsoft.com/office/officeart/2018/2/layout/IconLabelList"/>
    <dgm:cxn modelId="{4D15AC33-960D-49F9-AE8C-A32B5672BB06}" type="presParOf" srcId="{99A6AA4E-4BE8-4196-9B40-8FC2F6FD78A5}" destId="{768AAAB5-DA00-42B8-B81B-479D710C43D9}" srcOrd="0" destOrd="0" presId="urn:microsoft.com/office/officeart/2018/2/layout/IconLabelList"/>
    <dgm:cxn modelId="{AA83F624-359F-4CCC-A2C9-8AA0261E4C9D}" type="presParOf" srcId="{99A6AA4E-4BE8-4196-9B40-8FC2F6FD78A5}" destId="{0A687E57-42A1-43DD-A12D-FF054E9E8A6F}" srcOrd="1" destOrd="0" presId="urn:microsoft.com/office/officeart/2018/2/layout/IconLabelList"/>
    <dgm:cxn modelId="{E0593C2B-03D0-4862-8734-B404E9A60E6D}" type="presParOf" srcId="{99A6AA4E-4BE8-4196-9B40-8FC2F6FD78A5}" destId="{6004C616-2BD7-4E8C-B08C-F611A227707C}" srcOrd="2" destOrd="0" presId="urn:microsoft.com/office/officeart/2018/2/layout/IconLabelList"/>
    <dgm:cxn modelId="{0959F27E-FC2F-4470-8907-D9C6D65A16A9}" type="presParOf" srcId="{404173CC-6A29-49E5-8425-9D0465558451}" destId="{9C563424-A86A-4A54-9424-4DAD5895D552}" srcOrd="1" destOrd="0" presId="urn:microsoft.com/office/officeart/2018/2/layout/IconLabelList"/>
    <dgm:cxn modelId="{624F7621-4D78-46AB-B84F-AA8EB658D49E}" type="presParOf" srcId="{404173CC-6A29-49E5-8425-9D0465558451}" destId="{CFFB1692-1D1E-4A37-B13F-01FA694618A7}" srcOrd="2" destOrd="0" presId="urn:microsoft.com/office/officeart/2018/2/layout/IconLabelList"/>
    <dgm:cxn modelId="{17BBF0C8-9D82-4E00-BAF7-A94849C532C2}" type="presParOf" srcId="{CFFB1692-1D1E-4A37-B13F-01FA694618A7}" destId="{B24FAB4E-8B19-4E1C-BD44-3EFEC07FF464}" srcOrd="0" destOrd="0" presId="urn:microsoft.com/office/officeart/2018/2/layout/IconLabelList"/>
    <dgm:cxn modelId="{F3789AFD-9C43-4CC5-9637-6BCDE81C594C}" type="presParOf" srcId="{CFFB1692-1D1E-4A37-B13F-01FA694618A7}" destId="{8057467E-9CD1-49A5-90F5-37CB6DBEC47B}" srcOrd="1" destOrd="0" presId="urn:microsoft.com/office/officeart/2018/2/layout/IconLabelList"/>
    <dgm:cxn modelId="{A833F1D2-D453-462E-9203-B801EC3C7EC8}" type="presParOf" srcId="{CFFB1692-1D1E-4A37-B13F-01FA694618A7}" destId="{58494B48-7DC1-4602-B69E-B31EF6A0189B}" srcOrd="2" destOrd="0" presId="urn:microsoft.com/office/officeart/2018/2/layout/IconLabelList"/>
    <dgm:cxn modelId="{E0557885-76EA-478D-A8C4-44F58EEB2608}" type="presParOf" srcId="{404173CC-6A29-49E5-8425-9D0465558451}" destId="{498C6657-43D0-4015-B9A8-1EC3FCE4F6D0}" srcOrd="3" destOrd="0" presId="urn:microsoft.com/office/officeart/2018/2/layout/IconLabelList"/>
    <dgm:cxn modelId="{A77B7312-5FF9-4BED-8A12-3C5D85916476}" type="presParOf" srcId="{404173CC-6A29-49E5-8425-9D0465558451}" destId="{12B82D5F-DA50-47DD-B423-F50578C298F9}" srcOrd="4" destOrd="0" presId="urn:microsoft.com/office/officeart/2018/2/layout/IconLabelList"/>
    <dgm:cxn modelId="{70829161-3B34-433B-969B-81DCADB6DA21}" type="presParOf" srcId="{12B82D5F-DA50-47DD-B423-F50578C298F9}" destId="{B82E7488-503E-4D9C-9401-C72E192ACCAF}" srcOrd="0" destOrd="0" presId="urn:microsoft.com/office/officeart/2018/2/layout/IconLabelList"/>
    <dgm:cxn modelId="{0088AA3D-4560-4716-80C7-C383AC8FEEC4}" type="presParOf" srcId="{12B82D5F-DA50-47DD-B423-F50578C298F9}" destId="{A966A1F7-03D6-4DC6-BF7C-46512A560CF3}" srcOrd="1" destOrd="0" presId="urn:microsoft.com/office/officeart/2018/2/layout/IconLabelList"/>
    <dgm:cxn modelId="{F07FA4C6-2BA0-48B5-AD12-ED5C7FD71339}" type="presParOf" srcId="{12B82D5F-DA50-47DD-B423-F50578C298F9}" destId="{B223AAA7-9D32-46C9-9EC5-C3444C5923F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8AAAB5-DA00-42B8-B81B-479D710C43D9}">
      <dsp:nvSpPr>
        <dsp:cNvPr id="0" name=""/>
        <dsp:cNvSpPr/>
      </dsp:nvSpPr>
      <dsp:spPr>
        <a:xfrm>
          <a:off x="1212569" y="987878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4C616-2BD7-4E8C-B08C-F611A227707C}">
      <dsp:nvSpPr>
        <dsp:cNvPr id="0" name=""/>
        <dsp:cNvSpPr/>
      </dsp:nvSpPr>
      <dsp:spPr>
        <a:xfrm>
          <a:off x="417971" y="2644665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/>
            <a:t>First Person Shooter</a:t>
          </a:r>
          <a:endParaRPr lang="en-US" sz="2500" kern="1200"/>
        </a:p>
      </dsp:txBody>
      <dsp:txXfrm>
        <a:off x="417971" y="2644665"/>
        <a:ext cx="2889450" cy="720000"/>
      </dsp:txXfrm>
    </dsp:sp>
    <dsp:sp modelId="{B24FAB4E-8B19-4E1C-BD44-3EFEC07FF464}">
      <dsp:nvSpPr>
        <dsp:cNvPr id="0" name=""/>
        <dsp:cNvSpPr/>
      </dsp:nvSpPr>
      <dsp:spPr>
        <a:xfrm>
          <a:off x="4607673" y="987878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494B48-7DC1-4602-B69E-B31EF6A0189B}">
      <dsp:nvSpPr>
        <dsp:cNvPr id="0" name=""/>
        <dsp:cNvSpPr/>
      </dsp:nvSpPr>
      <dsp:spPr>
        <a:xfrm>
          <a:off x="3813075" y="2644665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/>
            <a:t>Sobrevivência </a:t>
          </a:r>
          <a:endParaRPr lang="en-US" sz="2500" kern="1200"/>
        </a:p>
      </dsp:txBody>
      <dsp:txXfrm>
        <a:off x="3813075" y="2644665"/>
        <a:ext cx="2889450" cy="720000"/>
      </dsp:txXfrm>
    </dsp:sp>
    <dsp:sp modelId="{B82E7488-503E-4D9C-9401-C72E192ACCAF}">
      <dsp:nvSpPr>
        <dsp:cNvPr id="0" name=""/>
        <dsp:cNvSpPr/>
      </dsp:nvSpPr>
      <dsp:spPr>
        <a:xfrm>
          <a:off x="8002777" y="987878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23AAA7-9D32-46C9-9EC5-C3444C5923FE}">
      <dsp:nvSpPr>
        <dsp:cNvPr id="0" name=""/>
        <dsp:cNvSpPr/>
      </dsp:nvSpPr>
      <dsp:spPr>
        <a:xfrm>
          <a:off x="7208178" y="2644665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 dirty="0"/>
            <a:t>Gerenciamento de recursos </a:t>
          </a:r>
          <a:endParaRPr lang="en-US" sz="2500" kern="1200" dirty="0"/>
        </a:p>
      </dsp:txBody>
      <dsp:txXfrm>
        <a:off x="7208178" y="2644665"/>
        <a:ext cx="28894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1C23-7415-B676-7B43-5CF8AF1E2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83B08D-262F-A9E8-D0AB-3D102ECFC8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P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E30799-F0D1-A624-FF0D-D34B7B708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0DE1-CBDB-434D-9905-68322DBE2476}" type="datetimeFigureOut">
              <a:rPr lang="pt-PT" smtClean="0"/>
              <a:t>08/12/2023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A79A8FF-9FAE-E5C8-FCD2-BA3D70DFC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08AF960-C596-8F26-5AF8-A8EE39F2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11F24-604A-4B15-84AA-BA4BAFD4280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77196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D938CF-2075-C832-BAA8-84B341DBC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2DF5487-E59B-550C-5A2E-F59F50F030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F9DFDF-C7FB-8E05-7642-488D246CC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0DE1-CBDB-434D-9905-68322DBE2476}" type="datetimeFigureOut">
              <a:rPr lang="pt-PT" smtClean="0"/>
              <a:t>08/12/2023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FC0FBB0-6AA3-0405-1530-6895C9AF6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8BAE7E1-DAE6-6037-1956-552B305A6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11F24-604A-4B15-84AA-BA4BAFD4280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54044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8FD9C02-6AEF-7C4B-16BF-938047F367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783F0A4-81A0-9A4C-D575-AE77EFFF06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DA46AC-7FB1-A504-1C6F-D8B4E8D80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0DE1-CBDB-434D-9905-68322DBE2476}" type="datetimeFigureOut">
              <a:rPr lang="pt-PT" smtClean="0"/>
              <a:t>08/12/2023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C6CA6B6-304C-3A74-68B8-F2F0BB38C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F50E8A3-A51C-59C1-DC63-D57B507F6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11F24-604A-4B15-84AA-BA4BAFD4280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29359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CED7D3-3E60-B945-FDC9-C4654EE6B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172B45-9A86-353B-DD07-E5CB571D3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EA268B1-710A-31D1-7330-AE649C075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0DE1-CBDB-434D-9905-68322DBE2476}" type="datetimeFigureOut">
              <a:rPr lang="pt-PT" smtClean="0"/>
              <a:t>08/12/2023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7A3A702-0A90-6A28-7A83-D45D01061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68D0CE-35FE-D75C-F2B2-DC43A1EC4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11F24-604A-4B15-84AA-BA4BAFD4280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1734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B78F4F-E82C-CCC6-8421-EA0BA0A8E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A8A1DB4-8D19-6EA8-2528-C834E6683C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46D1E79-8DAE-387D-F02F-0EE1D08F2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0DE1-CBDB-434D-9905-68322DBE2476}" type="datetimeFigureOut">
              <a:rPr lang="pt-PT" smtClean="0"/>
              <a:t>08/12/2023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EA53A36-8603-BF06-D4DD-5C0D7842B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A7B3DB-39E3-A8B9-21CD-E4A8900AA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11F24-604A-4B15-84AA-BA4BAFD4280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18350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A60BC7-30DE-23D8-8AF1-07791CC7B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5A18230-0273-3ED2-196E-E87629F3E5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02447F3-7C9E-C865-E46D-5A969F5DC8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9807920-7766-75D5-B341-855FA3236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0DE1-CBDB-434D-9905-68322DBE2476}" type="datetimeFigureOut">
              <a:rPr lang="pt-PT" smtClean="0"/>
              <a:t>08/12/2023</a:t>
            </a:fld>
            <a:endParaRPr lang="pt-PT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6597D1D-0C9A-3EC3-155B-D1C0BFF22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D070FC-3E34-DBDC-A6C1-CD0638054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11F24-604A-4B15-84AA-BA4BAFD4280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86215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BFD1CA-D3D6-3629-3E37-847A7376F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D230124-D47F-7E98-940A-A08318C616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8379700-AAEF-6AB9-E9B5-575E527D03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E914C25-FF4B-C4A7-DA26-29F693C56A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CF8CE4C-3EE0-05B2-F7CB-57A0036903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4F92758-8FF5-5A33-1612-B132BAE8D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0DE1-CBDB-434D-9905-68322DBE2476}" type="datetimeFigureOut">
              <a:rPr lang="pt-PT" smtClean="0"/>
              <a:t>08/12/2023</a:t>
            </a:fld>
            <a:endParaRPr lang="pt-PT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3D07ECE-075E-07C0-6A10-4A2A5BADD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612E0C5-7BD3-2C32-1B38-AB61FEE00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11F24-604A-4B15-84AA-BA4BAFD4280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74059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485647-CED2-3A96-ED8C-D5EE2462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2A978BF-1119-8049-AB3C-01914197D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0DE1-CBDB-434D-9905-68322DBE2476}" type="datetimeFigureOut">
              <a:rPr lang="pt-PT" smtClean="0"/>
              <a:t>08/12/2023</a:t>
            </a:fld>
            <a:endParaRPr lang="pt-PT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25F662A-3BB5-AF2B-CC58-68A4FFB3D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06DA626-5115-205F-769B-86649A34B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11F24-604A-4B15-84AA-BA4BAFD4280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83539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1641F2E-FD7B-9574-97FD-5F6E887E9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0DE1-CBDB-434D-9905-68322DBE2476}" type="datetimeFigureOut">
              <a:rPr lang="pt-PT" smtClean="0"/>
              <a:t>08/12/2023</a:t>
            </a:fld>
            <a:endParaRPr lang="pt-PT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409F34E-D4E4-9343-B87B-B45566E74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1DCF53-56C3-9898-8846-5E774DE3C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11F24-604A-4B15-84AA-BA4BAFD4280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99138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3D7F41-6F1F-57AE-B7BB-8FB4DBDA8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97F906-2A26-3FB6-4C4C-E1C6A9868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6668957-BE92-0C3A-5D71-802C57BACE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5DF0C86-1955-55CF-B921-71C600F25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0DE1-CBDB-434D-9905-68322DBE2476}" type="datetimeFigureOut">
              <a:rPr lang="pt-PT" smtClean="0"/>
              <a:t>08/12/2023</a:t>
            </a:fld>
            <a:endParaRPr lang="pt-PT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AA6316D-F590-3148-16BC-ACF0B4919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76E8722-E061-375C-0825-1307068A0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11F24-604A-4B15-84AA-BA4BAFD4280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18832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E8B8C-62DF-5FF6-B463-948D2AB12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6DC31DE-C1C9-75C0-DA72-BE5FEF8724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8D743E5-1E26-3E3B-C28A-8533336751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888206B-7EFE-9A66-B838-521548210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0DE1-CBDB-434D-9905-68322DBE2476}" type="datetimeFigureOut">
              <a:rPr lang="pt-PT" smtClean="0"/>
              <a:t>08/12/2023</a:t>
            </a:fld>
            <a:endParaRPr lang="pt-PT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5784295-B44A-A027-5E32-7DD288C1E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CF8AA6F-944A-FD61-0392-D013E7C58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11F24-604A-4B15-84AA-BA4BAFD4280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1696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4646E06-EEBE-F7A5-E96F-06F7B0A9C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3C3142D-182A-019A-95DD-50BFC7A1C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A81B906-BE33-D958-6A01-5B88E6BC09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A0DE1-CBDB-434D-9905-68322DBE2476}" type="datetimeFigureOut">
              <a:rPr lang="pt-PT" smtClean="0"/>
              <a:t>08/12/2023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9CC34FA-36F1-59C1-3B82-87BDB17C13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8ABD9C-C53A-3C20-B7D8-C74B38A9A7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11F24-604A-4B15-84AA-BA4BAFD4280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13616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5.jp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95F85F-8FCF-EAB8-4F76-B8086970E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pt-PT" sz="7200" dirty="0"/>
              <a:t>Zombie </a:t>
            </a:r>
            <a:r>
              <a:rPr lang="pt-PT" sz="7200" dirty="0" err="1"/>
              <a:t>distrubution</a:t>
            </a:r>
            <a:endParaRPr lang="pt-PT" sz="7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155F934-3C9B-B6F2-1D42-C72B6ACD4D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r>
              <a:rPr lang="pt-PT" sz="2800"/>
              <a:t>Vitor Barbosa 105248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5128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11E2D2-A83F-2D59-2214-CE67DAE84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Espaço Reservado para Conteúdo 4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FEEBE5DE-ABF6-687D-028D-D441623D2F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-1249" b="1249"/>
          <a:stretch/>
        </p:blipFill>
        <p:spPr>
          <a:xfrm>
            <a:off x="0" y="-2126218"/>
            <a:ext cx="12392025" cy="8984218"/>
          </a:xfrm>
        </p:spPr>
      </p:pic>
    </p:spTree>
    <p:extLst>
      <p:ext uri="{BB962C8B-B14F-4D97-AF65-F5344CB8AC3E}">
        <p14:creationId xmlns:p14="http://schemas.microsoft.com/office/powerpoint/2010/main" val="2641961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25852B-B284-0DB3-9499-449C5F826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Espaço Reservado para Conteúdo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48408D61-0CFD-CA2A-FDC7-5A6C1C9C06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-33338" y="-1924050"/>
            <a:ext cx="12258675" cy="8887539"/>
          </a:xfrm>
        </p:spPr>
      </p:pic>
    </p:spTree>
    <p:extLst>
      <p:ext uri="{BB962C8B-B14F-4D97-AF65-F5344CB8AC3E}">
        <p14:creationId xmlns:p14="http://schemas.microsoft.com/office/powerpoint/2010/main" val="1266839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376512-FDD4-0EC9-4C20-CD5944A49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endParaRPr lang="pt-PT" sz="3800">
              <a:solidFill>
                <a:schemeClr val="bg1"/>
              </a:solidFill>
            </a:endParaRPr>
          </a:p>
        </p:txBody>
      </p:sp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FB5552D-350B-4689-A28C-8104630EF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cxnSp>
        <p:nvCxnSpPr>
          <p:cNvPr id="19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2023-12-08 20-20-41">
            <a:hlinkClick r:id="" action="ppaction://media"/>
            <a:extLst>
              <a:ext uri="{FF2B5EF4-FFF2-40B4-BE49-F238E27FC236}">
                <a16:creationId xmlns:a16="http://schemas.microsoft.com/office/drawing/2014/main" id="{F280227C-0BD3-88D6-3B55-9AA5E8CD5C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7769" y="315370"/>
            <a:ext cx="10617177" cy="597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214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AE5DB9-C9AD-5C37-14DC-0BA193E53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endParaRPr lang="pt-PT" sz="5200"/>
          </a:p>
        </p:txBody>
      </p:sp>
      <p:graphicFrame>
        <p:nvGraphicFramePr>
          <p:cNvPr id="7" name="Espaço Reservado para Conteúdo 2">
            <a:extLst>
              <a:ext uri="{FF2B5EF4-FFF2-40B4-BE49-F238E27FC236}">
                <a16:creationId xmlns:a16="http://schemas.microsoft.com/office/drawing/2014/main" id="{8C0049E6-3478-9C13-14E8-87AEEE5BB0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8859785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9521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594624-91C3-A4ED-D853-49DBFC7AC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Espaço Reservado para Conteúdo 4" descr="Interface gráfica do usuário, Aplicativo, Calendário&#10;&#10;Descrição gerada automaticamente">
            <a:extLst>
              <a:ext uri="{FF2B5EF4-FFF2-40B4-BE49-F238E27FC236}">
                <a16:creationId xmlns:a16="http://schemas.microsoft.com/office/drawing/2014/main" id="{40147485-9BB9-FF43-B03D-A08A393994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4D7D2C8-A602-BF5E-F011-042E19E54C8E}"/>
              </a:ext>
            </a:extLst>
          </p:cNvPr>
          <p:cNvSpPr txBox="1"/>
          <p:nvPr/>
        </p:nvSpPr>
        <p:spPr>
          <a:xfrm>
            <a:off x="307369" y="4885436"/>
            <a:ext cx="1593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solidFill>
                  <a:srgbClr val="FF0000"/>
                </a:solidFill>
              </a:rPr>
              <a:t>Tempo </a:t>
            </a:r>
            <a:endParaRPr lang="pt-PT" dirty="0">
              <a:solidFill>
                <a:srgbClr val="FF0000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7EEFB1B-C64A-3115-0063-B4E2C652FDC4}"/>
              </a:ext>
            </a:extLst>
          </p:cNvPr>
          <p:cNvSpPr txBox="1"/>
          <p:nvPr/>
        </p:nvSpPr>
        <p:spPr>
          <a:xfrm>
            <a:off x="143608" y="6345291"/>
            <a:ext cx="132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solidFill>
                  <a:srgbClr val="FF0000"/>
                </a:solidFill>
              </a:rPr>
              <a:t>Munição</a:t>
            </a:r>
            <a:endParaRPr lang="pt-PT" dirty="0">
              <a:solidFill>
                <a:srgbClr val="FF0000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BD762A1-7A25-1305-480C-B112E64ECD25}"/>
              </a:ext>
            </a:extLst>
          </p:cNvPr>
          <p:cNvSpPr txBox="1"/>
          <p:nvPr/>
        </p:nvSpPr>
        <p:spPr>
          <a:xfrm>
            <a:off x="4073767" y="6203404"/>
            <a:ext cx="4188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solidFill>
                  <a:srgbClr val="FF0000"/>
                </a:solidFill>
              </a:rPr>
              <a:t>Eliminações | Total de inimigo </a:t>
            </a:r>
            <a:endParaRPr lang="pt-PT" dirty="0">
              <a:solidFill>
                <a:srgbClr val="FF0000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8D1950A-FC94-EF70-0950-2665DCAFE771}"/>
              </a:ext>
            </a:extLst>
          </p:cNvPr>
          <p:cNvSpPr txBox="1"/>
          <p:nvPr/>
        </p:nvSpPr>
        <p:spPr>
          <a:xfrm>
            <a:off x="9451731" y="4817331"/>
            <a:ext cx="2932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solidFill>
                  <a:srgbClr val="FF0000"/>
                </a:solidFill>
              </a:rPr>
              <a:t>Próximo surgimento</a:t>
            </a:r>
            <a:endParaRPr lang="pt-PT" dirty="0">
              <a:solidFill>
                <a:srgbClr val="FF0000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FE74459-21EE-B3A1-9990-52143450B71E}"/>
              </a:ext>
            </a:extLst>
          </p:cNvPr>
          <p:cNvSpPr txBox="1"/>
          <p:nvPr/>
        </p:nvSpPr>
        <p:spPr>
          <a:xfrm>
            <a:off x="9602560" y="6345291"/>
            <a:ext cx="2988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solidFill>
                  <a:srgbClr val="FF0000"/>
                </a:solidFill>
              </a:rPr>
              <a:t>Inimigos para surgirem</a:t>
            </a:r>
            <a:endParaRPr lang="pt-PT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888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8587B1-47DD-C000-32DA-0079328BE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>
            <a:normAutofit/>
          </a:bodyPr>
          <a:lstStyle/>
          <a:p>
            <a:r>
              <a:rPr lang="pt-PT" sz="3400" dirty="0"/>
              <a:t>Total de inimigos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1AC958-C355-BD57-C3FC-4CBC18AFF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4832803" cy="3664351"/>
          </a:xfrm>
        </p:spPr>
        <p:txBody>
          <a:bodyPr>
            <a:normAutofit lnSpcReduction="10000"/>
          </a:bodyPr>
          <a:lstStyle/>
          <a:p>
            <a:r>
              <a:rPr lang="pt-PT" sz="1600" dirty="0"/>
              <a:t>Distribuição de </a:t>
            </a:r>
            <a:r>
              <a:rPr lang="pt-PT" sz="1600" dirty="0" err="1"/>
              <a:t>Rayleigh</a:t>
            </a:r>
            <a:r>
              <a:rPr lang="pt-PT" sz="1600" dirty="0"/>
              <a:t> * 50</a:t>
            </a:r>
          </a:p>
          <a:p>
            <a:r>
              <a:rPr lang="pt-PT" sz="1600" dirty="0"/>
              <a:t>a=0</a:t>
            </a:r>
          </a:p>
          <a:p>
            <a:r>
              <a:rPr lang="pt-PT" sz="1600" dirty="0"/>
              <a:t>b=1 (</a:t>
            </a:r>
            <a:r>
              <a:rPr lang="el-GR" sz="1600" dirty="0"/>
              <a:t>σ</a:t>
            </a:r>
            <a:r>
              <a:rPr lang="pt-BR" sz="1600" dirty="0"/>
              <a:t>=</a:t>
            </a:r>
            <a:r>
              <a:rPr lang="nl-NL" sz="1600" dirty="0"/>
              <a:t> √2/2)</a:t>
            </a:r>
            <a:endParaRPr lang="pt-PT" sz="1600" dirty="0"/>
          </a:p>
          <a:p>
            <a:endParaRPr lang="pt-PT" sz="1400" dirty="0"/>
          </a:p>
          <a:p>
            <a:pPr marL="0" indent="0">
              <a:buNone/>
            </a:pPr>
            <a:r>
              <a:rPr lang="pt-PT" sz="1400" dirty="0"/>
              <a:t>F(x)= 1-exp[(-x^2)/(2o^2))] -&gt;F^(-1)=o√(-2ln(1-x), x[0,1]</a:t>
            </a:r>
          </a:p>
          <a:p>
            <a:pPr marL="0" indent="0">
              <a:buNone/>
            </a:pPr>
            <a:endParaRPr lang="pt-PT" sz="1400" dirty="0"/>
          </a:p>
          <a:p>
            <a:pPr marL="0" indent="0">
              <a:buNone/>
            </a:pPr>
            <a:r>
              <a:rPr lang="pt-PT" sz="1400" dirty="0" err="1"/>
              <a:t>double</a:t>
            </a:r>
            <a:r>
              <a:rPr lang="pt-PT" sz="1400" dirty="0"/>
              <a:t> </a:t>
            </a:r>
            <a:r>
              <a:rPr lang="pt-PT" sz="1400" dirty="0" err="1"/>
              <a:t>rayleighInv</a:t>
            </a:r>
            <a:r>
              <a:rPr lang="pt-PT" sz="1400" dirty="0"/>
              <a:t>(</a:t>
            </a:r>
            <a:r>
              <a:rPr lang="pt-PT" sz="1400" dirty="0" err="1"/>
              <a:t>double</a:t>
            </a:r>
            <a:r>
              <a:rPr lang="pt-PT" sz="1400" dirty="0"/>
              <a:t> </a:t>
            </a:r>
            <a:r>
              <a:rPr lang="pt-PT" sz="1400" dirty="0" err="1"/>
              <a:t>desv</a:t>
            </a:r>
            <a:r>
              <a:rPr lang="pt-PT" sz="1400" dirty="0"/>
              <a:t>)</a:t>
            </a:r>
          </a:p>
          <a:p>
            <a:pPr marL="0" indent="0">
              <a:buNone/>
            </a:pPr>
            <a:r>
              <a:rPr lang="pt-PT" sz="1400" dirty="0"/>
              <a:t>{</a:t>
            </a:r>
          </a:p>
          <a:p>
            <a:pPr marL="0" indent="0">
              <a:buNone/>
            </a:pPr>
            <a:r>
              <a:rPr lang="pt-PT" sz="1400" dirty="0"/>
              <a:t>    </a:t>
            </a:r>
            <a:r>
              <a:rPr lang="pt-PT" sz="1400" dirty="0" err="1"/>
              <a:t>float</a:t>
            </a:r>
            <a:r>
              <a:rPr lang="pt-PT" sz="1400" dirty="0"/>
              <a:t> s = -2 * </a:t>
            </a:r>
            <a:r>
              <a:rPr lang="pt-PT" sz="1400" dirty="0" err="1"/>
              <a:t>Mathf.Log</a:t>
            </a:r>
            <a:r>
              <a:rPr lang="pt-PT" sz="1400" dirty="0"/>
              <a:t>(1 - </a:t>
            </a:r>
            <a:r>
              <a:rPr lang="pt-PT" sz="1400" dirty="0" err="1"/>
              <a:t>UnityEngine.Random.Range</a:t>
            </a:r>
            <a:r>
              <a:rPr lang="pt-PT" sz="1400" dirty="0"/>
              <a:t>((0f), (1f)));</a:t>
            </a:r>
          </a:p>
          <a:p>
            <a:pPr marL="0" indent="0">
              <a:buNone/>
            </a:pPr>
            <a:r>
              <a:rPr lang="pt-PT" sz="1400" dirty="0"/>
              <a:t>    </a:t>
            </a:r>
            <a:r>
              <a:rPr lang="pt-PT" sz="1400" dirty="0" err="1"/>
              <a:t>return</a:t>
            </a:r>
            <a:r>
              <a:rPr lang="pt-PT" sz="1400" dirty="0"/>
              <a:t> </a:t>
            </a:r>
            <a:r>
              <a:rPr lang="pt-PT" sz="1400" dirty="0" err="1"/>
              <a:t>desv</a:t>
            </a:r>
            <a:r>
              <a:rPr lang="pt-PT" sz="1400" dirty="0"/>
              <a:t> * </a:t>
            </a:r>
            <a:r>
              <a:rPr lang="pt-PT" sz="1400" dirty="0" err="1"/>
              <a:t>Mathf.Sqrt</a:t>
            </a:r>
            <a:r>
              <a:rPr lang="pt-PT" sz="1400" dirty="0"/>
              <a:t>(s);</a:t>
            </a:r>
          </a:p>
          <a:p>
            <a:pPr marL="0" indent="0">
              <a:buNone/>
            </a:pPr>
            <a:r>
              <a:rPr lang="pt-PT" sz="1400" dirty="0"/>
              <a:t>}</a:t>
            </a:r>
          </a:p>
        </p:txBody>
      </p:sp>
      <p:pic>
        <p:nvPicPr>
          <p:cNvPr id="7" name="Imagem 6" descr="Gráfico, Gráfico de linhas&#10;&#10;Descrição gerada automaticamente">
            <a:extLst>
              <a:ext uri="{FF2B5EF4-FFF2-40B4-BE49-F238E27FC236}">
                <a16:creationId xmlns:a16="http://schemas.microsoft.com/office/drawing/2014/main" id="{A5A5F210-D10B-8367-C3C2-5E0797E1C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182" y="1404012"/>
            <a:ext cx="4553029" cy="27432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75B3746-FA23-D83F-61DC-B045AEDF0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182" y="4114800"/>
            <a:ext cx="4987636" cy="2743200"/>
          </a:xfrm>
          <a:prstGeom prst="rect">
            <a:avLst/>
          </a:prstGeom>
        </p:spPr>
      </p:pic>
      <p:pic>
        <p:nvPicPr>
          <p:cNvPr id="11" name="Imagem 10" descr="Uma imagem contendo Diagrama&#10;&#10;Descrição gerada automaticamente">
            <a:extLst>
              <a:ext uri="{FF2B5EF4-FFF2-40B4-BE49-F238E27FC236}">
                <a16:creationId xmlns:a16="http://schemas.microsoft.com/office/drawing/2014/main" id="{C3F2297C-F29B-E237-7BBA-D8385A14E9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307"/>
          <a:stretch/>
        </p:blipFill>
        <p:spPr>
          <a:xfrm>
            <a:off x="6875153" y="424664"/>
            <a:ext cx="1573007" cy="1072869"/>
          </a:xfrm>
          <a:prstGeom prst="rect">
            <a:avLst/>
          </a:prstGeom>
        </p:spPr>
      </p:pic>
      <p:pic>
        <p:nvPicPr>
          <p:cNvPr id="12" name="Imagem 11" descr="Uma imagem contendo Diagrama&#10;&#10;Descrição gerada automaticamente">
            <a:extLst>
              <a:ext uri="{FF2B5EF4-FFF2-40B4-BE49-F238E27FC236}">
                <a16:creationId xmlns:a16="http://schemas.microsoft.com/office/drawing/2014/main" id="{C24CA316-E292-B441-FDC1-EDE2FB9FDF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41"/>
          <a:stretch/>
        </p:blipFill>
        <p:spPr>
          <a:xfrm>
            <a:off x="9286874" y="437646"/>
            <a:ext cx="2283253" cy="107286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CC11E991-3F3E-994D-879C-AB9B2A3761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5" b="1102"/>
          <a:stretch/>
        </p:blipFill>
        <p:spPr>
          <a:xfrm>
            <a:off x="8568032" y="718559"/>
            <a:ext cx="311330" cy="423899"/>
          </a:xfrm>
          <a:prstGeom prst="rect">
            <a:avLst/>
          </a:prstGeom>
        </p:spPr>
      </p:pic>
      <p:pic>
        <p:nvPicPr>
          <p:cNvPr id="19" name="Imagem 18" descr="Diagrama&#10;&#10;Descrição gerada automaticamente">
            <a:extLst>
              <a:ext uri="{FF2B5EF4-FFF2-40B4-BE49-F238E27FC236}">
                <a16:creationId xmlns:a16="http://schemas.microsoft.com/office/drawing/2014/main" id="{9EB0A48D-B6C2-ECD4-8AB1-38D19CA730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1" r="72174"/>
          <a:stretch/>
        </p:blipFill>
        <p:spPr>
          <a:xfrm>
            <a:off x="8858249" y="487595"/>
            <a:ext cx="428625" cy="885825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A256BA0A-8043-B212-D10E-8F6179138F14}"/>
              </a:ext>
            </a:extLst>
          </p:cNvPr>
          <p:cNvSpPr txBox="1"/>
          <p:nvPr/>
        </p:nvSpPr>
        <p:spPr>
          <a:xfrm>
            <a:off x="8328288" y="759479"/>
            <a:ext cx="46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-&gt;</a:t>
            </a:r>
          </a:p>
        </p:txBody>
      </p:sp>
    </p:spTree>
    <p:extLst>
      <p:ext uri="{BB962C8B-B14F-4D97-AF65-F5344CB8AC3E}">
        <p14:creationId xmlns:p14="http://schemas.microsoft.com/office/powerpoint/2010/main" val="2878911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8587B1-47DD-C000-32DA-0079328BE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>
            <a:normAutofit/>
          </a:bodyPr>
          <a:lstStyle/>
          <a:p>
            <a:r>
              <a:rPr lang="pt-PT" sz="3600" dirty="0"/>
              <a:t>Tempo</a:t>
            </a:r>
            <a:r>
              <a:rPr lang="pt-PT" sz="3200" dirty="0"/>
              <a:t> </a:t>
            </a:r>
            <a:r>
              <a:rPr lang="pt-PT" sz="1800" dirty="0"/>
              <a:t>por inimigo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1AC958-C355-BD57-C3FC-4CBC18AFF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3" y="2285292"/>
            <a:ext cx="6096002" cy="4330141"/>
          </a:xfrm>
        </p:spPr>
        <p:txBody>
          <a:bodyPr>
            <a:normAutofit fontScale="92500" lnSpcReduction="10000"/>
          </a:bodyPr>
          <a:lstStyle/>
          <a:p>
            <a:r>
              <a:rPr lang="pt-PT" sz="1800" dirty="0"/>
              <a:t>Distribuição de Normal</a:t>
            </a:r>
          </a:p>
          <a:p>
            <a:r>
              <a:rPr lang="pt-BR" sz="2000" dirty="0"/>
              <a:t>µ</a:t>
            </a:r>
            <a:r>
              <a:rPr lang="pt-PT" sz="1800" dirty="0"/>
              <a:t>=9</a:t>
            </a:r>
          </a:p>
          <a:p>
            <a:r>
              <a:rPr lang="el-GR" sz="2000" dirty="0"/>
              <a:t>σ</a:t>
            </a:r>
            <a:r>
              <a:rPr lang="pt-PT" sz="1800" dirty="0"/>
              <a:t>=2</a:t>
            </a:r>
          </a:p>
          <a:p>
            <a:endParaRPr lang="pt-PT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nl-NL" sz="1400" dirty="0"/>
              <a:t>F(x)=(1/2)[1+erf((x-u)/(o√2))]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nl-NL" sz="1400" dirty="0"/>
              <a:t>F^(-1)(x)=u+o√2*erf^(-1)((erf((M-u)/(o√2))+erf((M-u)/(o√2)))U-erf((M-u)/(o√2))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PT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pt-PT" sz="1400" dirty="0" err="1"/>
              <a:t>double</a:t>
            </a:r>
            <a:r>
              <a:rPr lang="pt-PT" sz="1400" dirty="0"/>
              <a:t> </a:t>
            </a:r>
            <a:r>
              <a:rPr lang="pt-PT" sz="1400" dirty="0" err="1"/>
              <a:t>gaussianaInv</a:t>
            </a:r>
            <a:r>
              <a:rPr lang="pt-PT" sz="1400" dirty="0"/>
              <a:t>(</a:t>
            </a:r>
            <a:r>
              <a:rPr lang="pt-PT" sz="1400" dirty="0" err="1"/>
              <a:t>double</a:t>
            </a:r>
            <a:r>
              <a:rPr lang="pt-PT" sz="1400" dirty="0"/>
              <a:t> </a:t>
            </a:r>
            <a:r>
              <a:rPr lang="pt-PT" sz="1400" dirty="0" err="1"/>
              <a:t>med</a:t>
            </a:r>
            <a:r>
              <a:rPr lang="pt-PT" sz="1400" dirty="0"/>
              <a:t>, </a:t>
            </a:r>
            <a:r>
              <a:rPr lang="pt-PT" sz="1400" dirty="0" err="1"/>
              <a:t>double</a:t>
            </a:r>
            <a:r>
              <a:rPr lang="pt-PT" sz="1400" dirty="0"/>
              <a:t> </a:t>
            </a:r>
            <a:r>
              <a:rPr lang="pt-PT" sz="1400" dirty="0" err="1"/>
              <a:t>desv</a:t>
            </a:r>
            <a:r>
              <a:rPr lang="pt-PT" sz="1400" dirty="0"/>
              <a:t>, </a:t>
            </a:r>
            <a:r>
              <a:rPr lang="pt-PT" sz="1400" dirty="0" err="1"/>
              <a:t>double</a:t>
            </a:r>
            <a:r>
              <a:rPr lang="pt-PT" sz="1400" dirty="0"/>
              <a:t> M)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PT" sz="1400" dirty="0"/>
              <a:t>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PT" sz="1400" dirty="0"/>
              <a:t>     </a:t>
            </a:r>
            <a:r>
              <a:rPr lang="pt-PT" sz="1400" dirty="0" err="1"/>
              <a:t>double</a:t>
            </a:r>
            <a:r>
              <a:rPr lang="pt-PT" sz="1400" dirty="0"/>
              <a:t> </a:t>
            </a:r>
            <a:r>
              <a:rPr lang="pt-PT" sz="1400" dirty="0" err="1"/>
              <a:t>aux</a:t>
            </a:r>
            <a:r>
              <a:rPr lang="pt-PT" sz="1400" dirty="0"/>
              <a:t> = </a:t>
            </a:r>
            <a:r>
              <a:rPr lang="pt-PT" sz="1400" dirty="0" err="1"/>
              <a:t>SpecialFunctions.Erf</a:t>
            </a:r>
            <a:r>
              <a:rPr lang="pt-PT" sz="1400" dirty="0"/>
              <a:t>(</a:t>
            </a:r>
            <a:r>
              <a:rPr lang="pt-PT" sz="1400" dirty="0" err="1"/>
              <a:t>med</a:t>
            </a:r>
            <a:r>
              <a:rPr lang="pt-PT" sz="1400" dirty="0"/>
              <a:t> / </a:t>
            </a:r>
            <a:r>
              <a:rPr lang="pt-PT" sz="1400" dirty="0" err="1"/>
              <a:t>desv</a:t>
            </a:r>
            <a:r>
              <a:rPr lang="pt-PT" sz="1400" dirty="0"/>
              <a:t> * </a:t>
            </a:r>
            <a:r>
              <a:rPr lang="pt-PT" sz="1400" dirty="0" err="1"/>
              <a:t>Mathf.Sqrt</a:t>
            </a:r>
            <a:r>
              <a:rPr lang="pt-PT" sz="1400" dirty="0"/>
              <a:t>(2));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PT" sz="1400" dirty="0"/>
              <a:t>     </a:t>
            </a:r>
            <a:r>
              <a:rPr lang="pt-PT" sz="1400" dirty="0" err="1"/>
              <a:t>double</a:t>
            </a:r>
            <a:r>
              <a:rPr lang="pt-PT" sz="1400" dirty="0"/>
              <a:t> p = </a:t>
            </a:r>
            <a:r>
              <a:rPr lang="pt-PT" sz="1400" dirty="0" err="1"/>
              <a:t>UnityEngine.Random.Range</a:t>
            </a:r>
            <a:r>
              <a:rPr lang="pt-PT" sz="1400" dirty="0"/>
              <a:t>((0f), (1f));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PT" sz="1400" dirty="0"/>
              <a:t>     </a:t>
            </a:r>
            <a:r>
              <a:rPr lang="pt-PT" sz="1400" dirty="0" err="1"/>
              <a:t>return</a:t>
            </a:r>
            <a:r>
              <a:rPr lang="pt-PT" sz="1400" dirty="0"/>
              <a:t> </a:t>
            </a:r>
            <a:r>
              <a:rPr lang="pt-PT" sz="1400" dirty="0" err="1"/>
              <a:t>med</a:t>
            </a:r>
            <a:r>
              <a:rPr lang="pt-PT" sz="1400" dirty="0"/>
              <a:t> + </a:t>
            </a:r>
            <a:r>
              <a:rPr lang="pt-PT" sz="1400" dirty="0" err="1"/>
              <a:t>desv</a:t>
            </a:r>
            <a:r>
              <a:rPr lang="pt-PT" sz="1400" dirty="0"/>
              <a:t> * </a:t>
            </a:r>
            <a:r>
              <a:rPr lang="pt-PT" sz="1400" dirty="0" err="1"/>
              <a:t>Mathf.Sqrt</a:t>
            </a:r>
            <a:r>
              <a:rPr lang="pt-PT" sz="1400" dirty="0"/>
              <a:t>(2) * </a:t>
            </a:r>
            <a:r>
              <a:rPr lang="pt-PT" sz="1400" dirty="0" err="1"/>
              <a:t>SpecialFunctions.ErfInv</a:t>
            </a:r>
            <a:r>
              <a:rPr lang="pt-PT" sz="1400" dirty="0"/>
              <a:t>((</a:t>
            </a:r>
            <a:r>
              <a:rPr lang="pt-PT" sz="1400" dirty="0" err="1"/>
              <a:t>SpecialFunctions.Erf</a:t>
            </a:r>
            <a:r>
              <a:rPr lang="pt-PT" sz="1400" dirty="0"/>
              <a:t>((M - </a:t>
            </a:r>
            <a:r>
              <a:rPr lang="pt-PT" sz="1400" dirty="0" err="1"/>
              <a:t>med</a:t>
            </a:r>
            <a:r>
              <a:rPr lang="pt-PT" sz="1400" dirty="0"/>
              <a:t>) / </a:t>
            </a:r>
            <a:r>
              <a:rPr lang="pt-PT" sz="1400" dirty="0" err="1"/>
              <a:t>desv</a:t>
            </a:r>
            <a:r>
              <a:rPr lang="pt-PT" sz="1400" dirty="0"/>
              <a:t> * </a:t>
            </a:r>
            <a:r>
              <a:rPr lang="pt-PT" sz="1400" dirty="0" err="1"/>
              <a:t>Mathf.Sqrt</a:t>
            </a:r>
            <a:r>
              <a:rPr lang="pt-PT" sz="1400" dirty="0"/>
              <a:t>(2)) + </a:t>
            </a:r>
            <a:r>
              <a:rPr lang="pt-PT" sz="1400" dirty="0" err="1"/>
              <a:t>aux</a:t>
            </a:r>
            <a:r>
              <a:rPr lang="pt-PT" sz="1400" dirty="0"/>
              <a:t>) * p - </a:t>
            </a:r>
            <a:r>
              <a:rPr lang="pt-PT" sz="1400" dirty="0" err="1"/>
              <a:t>aux</a:t>
            </a:r>
            <a:r>
              <a:rPr lang="pt-PT" sz="1400" dirty="0"/>
              <a:t>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PT" sz="1400" dirty="0"/>
              <a:t> }</a:t>
            </a:r>
          </a:p>
        </p:txBody>
      </p:sp>
      <p:pic>
        <p:nvPicPr>
          <p:cNvPr id="5" name="Imagem 4" descr="Gráfico, Gráfico de linhas&#10;&#10;Descrição gerada automaticamente">
            <a:extLst>
              <a:ext uri="{FF2B5EF4-FFF2-40B4-BE49-F238E27FC236}">
                <a16:creationId xmlns:a16="http://schemas.microsoft.com/office/drawing/2014/main" id="{85F21D88-8E7E-B27C-3729-FF1C2F6D5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605" y="1222173"/>
            <a:ext cx="4854136" cy="2859175"/>
          </a:xfrm>
          <a:prstGeom prst="rect">
            <a:avLst/>
          </a:prstGeom>
        </p:spPr>
      </p:pic>
      <p:pic>
        <p:nvPicPr>
          <p:cNvPr id="6" name="Imagem 5" descr="Gráfico, Histograma&#10;&#10;Descrição gerada automaticamente">
            <a:extLst>
              <a:ext uri="{FF2B5EF4-FFF2-40B4-BE49-F238E27FC236}">
                <a16:creationId xmlns:a16="http://schemas.microsoft.com/office/drawing/2014/main" id="{EDE274CD-770F-7C89-638C-C7ABD7356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408" y="4206239"/>
            <a:ext cx="4770333" cy="2646663"/>
          </a:xfrm>
          <a:prstGeom prst="rect">
            <a:avLst/>
          </a:prstGeom>
        </p:spPr>
      </p:pic>
      <p:pic>
        <p:nvPicPr>
          <p:cNvPr id="10" name="Imagem 9" descr="Diagrama&#10;&#10;Descrição gerada automaticamente">
            <a:extLst>
              <a:ext uri="{FF2B5EF4-FFF2-40B4-BE49-F238E27FC236}">
                <a16:creationId xmlns:a16="http://schemas.microsoft.com/office/drawing/2014/main" id="{384464EB-5C73-405B-F6E1-5BF6452C07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765" y="295377"/>
            <a:ext cx="2190750" cy="885825"/>
          </a:xfrm>
          <a:prstGeom prst="rect">
            <a:avLst/>
          </a:prstGeom>
        </p:spPr>
      </p:pic>
      <p:pic>
        <p:nvPicPr>
          <p:cNvPr id="12" name="Imagem 11" descr="Uma imagem contendo Quadro de comunicações&#10;&#10;Descrição gerada automaticamente">
            <a:extLst>
              <a:ext uri="{FF2B5EF4-FFF2-40B4-BE49-F238E27FC236}">
                <a16:creationId xmlns:a16="http://schemas.microsoft.com/office/drawing/2014/main" id="{18ABD2B0-11C8-CB97-BD0C-E097D42BCE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7"/>
          <a:stretch/>
        </p:blipFill>
        <p:spPr>
          <a:xfrm>
            <a:off x="8574104" y="447836"/>
            <a:ext cx="3851149" cy="74295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D9D28D4-FFFE-133B-A1E9-6C630D390D1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5" b="1102"/>
          <a:stretch/>
        </p:blipFill>
        <p:spPr>
          <a:xfrm>
            <a:off x="8088515" y="538126"/>
            <a:ext cx="311330" cy="423899"/>
          </a:xfrm>
          <a:prstGeom prst="rect">
            <a:avLst/>
          </a:prstGeom>
        </p:spPr>
      </p:pic>
      <p:pic>
        <p:nvPicPr>
          <p:cNvPr id="19" name="Imagem 18" descr="Diagrama&#10;&#10;Descrição gerada automaticamente">
            <a:extLst>
              <a:ext uri="{FF2B5EF4-FFF2-40B4-BE49-F238E27FC236}">
                <a16:creationId xmlns:a16="http://schemas.microsoft.com/office/drawing/2014/main" id="{B3CAC328-B5F1-9CBD-C128-8F4A41D19D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1" r="72174"/>
          <a:stretch/>
        </p:blipFill>
        <p:spPr>
          <a:xfrm>
            <a:off x="8378732" y="337754"/>
            <a:ext cx="428625" cy="885825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FCF88824-1F41-10FD-6793-5B8A2F60E666}"/>
              </a:ext>
            </a:extLst>
          </p:cNvPr>
          <p:cNvSpPr txBox="1"/>
          <p:nvPr/>
        </p:nvSpPr>
        <p:spPr>
          <a:xfrm>
            <a:off x="7827517" y="592693"/>
            <a:ext cx="46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-&gt;</a:t>
            </a:r>
          </a:p>
        </p:txBody>
      </p:sp>
    </p:spTree>
    <p:extLst>
      <p:ext uri="{BB962C8B-B14F-4D97-AF65-F5344CB8AC3E}">
        <p14:creationId xmlns:p14="http://schemas.microsoft.com/office/powerpoint/2010/main" val="3909504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8587B1-47DD-C000-32DA-0079328BE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>
            <a:normAutofit/>
          </a:bodyPr>
          <a:lstStyle/>
          <a:p>
            <a:r>
              <a:rPr lang="pt-PT" sz="3600" dirty="0"/>
              <a:t>Munição</a:t>
            </a:r>
            <a:r>
              <a:rPr lang="pt-PT" sz="2800" dirty="0"/>
              <a:t> </a:t>
            </a:r>
            <a:r>
              <a:rPr lang="pt-PT" sz="1600" dirty="0"/>
              <a:t>por inimigo</a:t>
            </a:r>
            <a:endParaRPr lang="pt-PT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1AC958-C355-BD57-C3FC-4CBC18AFF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203350"/>
            <a:ext cx="5895213" cy="4559399"/>
          </a:xfrm>
        </p:spPr>
        <p:txBody>
          <a:bodyPr>
            <a:normAutofit fontScale="92500" lnSpcReduction="10000"/>
          </a:bodyPr>
          <a:lstStyle/>
          <a:p>
            <a:r>
              <a:rPr lang="pt-PT" sz="1600" dirty="0"/>
              <a:t>Distribuição de Normal</a:t>
            </a:r>
            <a:endParaRPr lang="pt-PT" sz="1800" dirty="0"/>
          </a:p>
          <a:p>
            <a:r>
              <a:rPr lang="pt-BR" sz="1800" dirty="0"/>
              <a:t>µ</a:t>
            </a:r>
            <a:r>
              <a:rPr lang="pt-PT" sz="1800" dirty="0"/>
              <a:t>=9</a:t>
            </a:r>
          </a:p>
          <a:p>
            <a:r>
              <a:rPr lang="el-GR" sz="1800" dirty="0"/>
              <a:t>σ</a:t>
            </a:r>
            <a:r>
              <a:rPr lang="pt-PT" sz="1800" dirty="0"/>
              <a:t>=2</a:t>
            </a:r>
          </a:p>
          <a:p>
            <a:endParaRPr lang="pt-PT" sz="1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nl-NL" sz="1400" dirty="0"/>
              <a:t>F(x)=(1/2)[1+erf((x-u)/(o√2))]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nl-NL" sz="1400" dirty="0"/>
              <a:t>F^(-1)(x)=u+o√2*erf^(-1)((erf((M-u)/(o√2))+erf((M-u)/(o√2)))U-erf((M-u)/(o√2))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PT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pt-PT" sz="1400" dirty="0" err="1"/>
              <a:t>double</a:t>
            </a:r>
            <a:r>
              <a:rPr lang="pt-PT" sz="1400" dirty="0"/>
              <a:t> </a:t>
            </a:r>
            <a:r>
              <a:rPr lang="pt-PT" sz="1400" dirty="0" err="1"/>
              <a:t>gaussianaInv</a:t>
            </a:r>
            <a:r>
              <a:rPr lang="pt-PT" sz="1400" dirty="0"/>
              <a:t>(</a:t>
            </a:r>
            <a:r>
              <a:rPr lang="pt-PT" sz="1400" dirty="0" err="1"/>
              <a:t>double</a:t>
            </a:r>
            <a:r>
              <a:rPr lang="pt-PT" sz="1400" dirty="0"/>
              <a:t> </a:t>
            </a:r>
            <a:r>
              <a:rPr lang="pt-PT" sz="1400" dirty="0" err="1"/>
              <a:t>med</a:t>
            </a:r>
            <a:r>
              <a:rPr lang="pt-PT" sz="1400" dirty="0"/>
              <a:t>, </a:t>
            </a:r>
            <a:r>
              <a:rPr lang="pt-PT" sz="1400" dirty="0" err="1"/>
              <a:t>double</a:t>
            </a:r>
            <a:r>
              <a:rPr lang="pt-PT" sz="1400" dirty="0"/>
              <a:t> </a:t>
            </a:r>
            <a:r>
              <a:rPr lang="pt-PT" sz="1400" dirty="0" err="1"/>
              <a:t>desv</a:t>
            </a:r>
            <a:r>
              <a:rPr lang="pt-PT" sz="1400" dirty="0"/>
              <a:t>, </a:t>
            </a:r>
            <a:r>
              <a:rPr lang="pt-PT" sz="1400" dirty="0" err="1"/>
              <a:t>double</a:t>
            </a:r>
            <a:r>
              <a:rPr lang="pt-PT" sz="1400" dirty="0"/>
              <a:t> M)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PT" sz="1400" dirty="0"/>
              <a:t>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PT" sz="1400" dirty="0"/>
              <a:t>     </a:t>
            </a:r>
            <a:r>
              <a:rPr lang="pt-PT" sz="1400" dirty="0" err="1"/>
              <a:t>double</a:t>
            </a:r>
            <a:r>
              <a:rPr lang="pt-PT" sz="1400" dirty="0"/>
              <a:t> </a:t>
            </a:r>
            <a:r>
              <a:rPr lang="pt-PT" sz="1400" dirty="0" err="1"/>
              <a:t>aux</a:t>
            </a:r>
            <a:r>
              <a:rPr lang="pt-PT" sz="1400" dirty="0"/>
              <a:t> = </a:t>
            </a:r>
            <a:r>
              <a:rPr lang="pt-PT" sz="1400" dirty="0" err="1"/>
              <a:t>SpecialFunctions.Erf</a:t>
            </a:r>
            <a:r>
              <a:rPr lang="pt-PT" sz="1400" dirty="0"/>
              <a:t>(</a:t>
            </a:r>
            <a:r>
              <a:rPr lang="pt-PT" sz="1400" dirty="0" err="1"/>
              <a:t>med</a:t>
            </a:r>
            <a:r>
              <a:rPr lang="pt-PT" sz="1400" dirty="0"/>
              <a:t> / </a:t>
            </a:r>
            <a:r>
              <a:rPr lang="pt-PT" sz="1400" dirty="0" err="1"/>
              <a:t>desv</a:t>
            </a:r>
            <a:r>
              <a:rPr lang="pt-PT" sz="1400" dirty="0"/>
              <a:t> * </a:t>
            </a:r>
            <a:r>
              <a:rPr lang="pt-PT" sz="1400" dirty="0" err="1"/>
              <a:t>Mathf.Sqrt</a:t>
            </a:r>
            <a:r>
              <a:rPr lang="pt-PT" sz="1400" dirty="0"/>
              <a:t>(2));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PT" sz="1400" dirty="0"/>
              <a:t>     </a:t>
            </a:r>
            <a:r>
              <a:rPr lang="pt-PT" sz="1400" dirty="0" err="1"/>
              <a:t>double</a:t>
            </a:r>
            <a:r>
              <a:rPr lang="pt-PT" sz="1400" dirty="0"/>
              <a:t> p = </a:t>
            </a:r>
            <a:r>
              <a:rPr lang="pt-PT" sz="1400" dirty="0" err="1"/>
              <a:t>UnityEngine.Random.Range</a:t>
            </a:r>
            <a:r>
              <a:rPr lang="pt-PT" sz="1400" dirty="0"/>
              <a:t>((0f), (1f));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PT" sz="1400" dirty="0"/>
              <a:t>     </a:t>
            </a:r>
            <a:r>
              <a:rPr lang="pt-PT" sz="1400" dirty="0" err="1"/>
              <a:t>return</a:t>
            </a:r>
            <a:r>
              <a:rPr lang="pt-PT" sz="1400" dirty="0"/>
              <a:t> </a:t>
            </a:r>
            <a:r>
              <a:rPr lang="pt-PT" sz="1400" dirty="0" err="1"/>
              <a:t>med</a:t>
            </a:r>
            <a:r>
              <a:rPr lang="pt-PT" sz="1400" dirty="0"/>
              <a:t> + </a:t>
            </a:r>
            <a:r>
              <a:rPr lang="pt-PT" sz="1400" dirty="0" err="1"/>
              <a:t>desv</a:t>
            </a:r>
            <a:r>
              <a:rPr lang="pt-PT" sz="1400" dirty="0"/>
              <a:t> * </a:t>
            </a:r>
            <a:r>
              <a:rPr lang="pt-PT" sz="1400" dirty="0" err="1"/>
              <a:t>Mathf.Sqrt</a:t>
            </a:r>
            <a:r>
              <a:rPr lang="pt-PT" sz="1400" dirty="0"/>
              <a:t>(2) * </a:t>
            </a:r>
            <a:r>
              <a:rPr lang="pt-PT" sz="1400" dirty="0" err="1"/>
              <a:t>SpecialFunctions.ErfInv</a:t>
            </a:r>
            <a:r>
              <a:rPr lang="pt-PT" sz="1400" dirty="0"/>
              <a:t>((</a:t>
            </a:r>
            <a:r>
              <a:rPr lang="pt-PT" sz="1400" dirty="0" err="1"/>
              <a:t>SpecialFunctions.Erf</a:t>
            </a:r>
            <a:r>
              <a:rPr lang="pt-PT" sz="1400" dirty="0"/>
              <a:t>((M - </a:t>
            </a:r>
            <a:r>
              <a:rPr lang="pt-PT" sz="1400" dirty="0" err="1"/>
              <a:t>med</a:t>
            </a:r>
            <a:r>
              <a:rPr lang="pt-PT" sz="1400" dirty="0"/>
              <a:t>) / </a:t>
            </a:r>
            <a:r>
              <a:rPr lang="pt-PT" sz="1400" dirty="0" err="1"/>
              <a:t>desv</a:t>
            </a:r>
            <a:r>
              <a:rPr lang="pt-PT" sz="1400" dirty="0"/>
              <a:t> * </a:t>
            </a:r>
            <a:r>
              <a:rPr lang="pt-PT" sz="1400" dirty="0" err="1"/>
              <a:t>Mathf.Sqrt</a:t>
            </a:r>
            <a:r>
              <a:rPr lang="pt-PT" sz="1400" dirty="0"/>
              <a:t>(2)) + </a:t>
            </a:r>
            <a:r>
              <a:rPr lang="pt-PT" sz="1400" dirty="0" err="1"/>
              <a:t>aux</a:t>
            </a:r>
            <a:r>
              <a:rPr lang="pt-PT" sz="1400" dirty="0"/>
              <a:t>) * p - </a:t>
            </a:r>
            <a:r>
              <a:rPr lang="pt-PT" sz="1400" dirty="0" err="1"/>
              <a:t>aux</a:t>
            </a:r>
            <a:r>
              <a:rPr lang="pt-PT" sz="1400" dirty="0"/>
              <a:t>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PT" sz="1400" dirty="0"/>
              <a:t> }</a:t>
            </a:r>
          </a:p>
        </p:txBody>
      </p:sp>
      <p:pic>
        <p:nvPicPr>
          <p:cNvPr id="5" name="Imagem 4" descr="Gráfico, Gráfico de linhas&#10;&#10;Descrição gerada automaticamente">
            <a:extLst>
              <a:ext uri="{FF2B5EF4-FFF2-40B4-BE49-F238E27FC236}">
                <a16:creationId xmlns:a16="http://schemas.microsoft.com/office/drawing/2014/main" id="{85F21D88-8E7E-B27C-3729-FF1C2F6D5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37" y="1479095"/>
            <a:ext cx="5229870" cy="2743200"/>
          </a:xfrm>
          <a:prstGeom prst="rect">
            <a:avLst/>
          </a:prstGeom>
        </p:spPr>
      </p:pic>
      <p:pic>
        <p:nvPicPr>
          <p:cNvPr id="7" name="Imagem 6" descr="Gráfico, Histograma&#10;&#10;Descrição gerada automaticamente">
            <a:extLst>
              <a:ext uri="{FF2B5EF4-FFF2-40B4-BE49-F238E27FC236}">
                <a16:creationId xmlns:a16="http://schemas.microsoft.com/office/drawing/2014/main" id="{ABE5E1DC-09AB-AC17-2CC1-1775B2B17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37" y="4424353"/>
            <a:ext cx="4898174" cy="2433647"/>
          </a:xfrm>
          <a:prstGeom prst="rect">
            <a:avLst/>
          </a:prstGeom>
        </p:spPr>
      </p:pic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8498F253-638C-8952-6BCE-100CC80A8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257" y="515078"/>
            <a:ext cx="2190750" cy="885825"/>
          </a:xfrm>
          <a:prstGeom prst="rect">
            <a:avLst/>
          </a:prstGeom>
        </p:spPr>
      </p:pic>
      <p:pic>
        <p:nvPicPr>
          <p:cNvPr id="9" name="Imagem 8" descr="Uma imagem contendo Quadro de comunicações&#10;&#10;Descrição gerada automaticamente">
            <a:extLst>
              <a:ext uri="{FF2B5EF4-FFF2-40B4-BE49-F238E27FC236}">
                <a16:creationId xmlns:a16="http://schemas.microsoft.com/office/drawing/2014/main" id="{8C253C65-7EB1-059D-806B-FF4E99781E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7"/>
          <a:stretch/>
        </p:blipFill>
        <p:spPr>
          <a:xfrm>
            <a:off x="8556596" y="667537"/>
            <a:ext cx="3851149" cy="742950"/>
          </a:xfrm>
          <a:prstGeom prst="rect">
            <a:avLst/>
          </a:prstGeom>
        </p:spPr>
      </p:pic>
      <p:pic>
        <p:nvPicPr>
          <p:cNvPr id="10" name="Imagem 9" descr="Diagrama&#10;&#10;Descrição gerada automaticamente">
            <a:extLst>
              <a:ext uri="{FF2B5EF4-FFF2-40B4-BE49-F238E27FC236}">
                <a16:creationId xmlns:a16="http://schemas.microsoft.com/office/drawing/2014/main" id="{F2863C38-7838-C15D-57BD-77396DF2C7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1" r="72174"/>
          <a:stretch/>
        </p:blipFill>
        <p:spPr>
          <a:xfrm>
            <a:off x="8361224" y="557455"/>
            <a:ext cx="428625" cy="88582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8655EAC8-8EAE-55D9-036A-3E0C04B80A4E}"/>
              </a:ext>
            </a:extLst>
          </p:cNvPr>
          <p:cNvSpPr txBox="1"/>
          <p:nvPr/>
        </p:nvSpPr>
        <p:spPr>
          <a:xfrm>
            <a:off x="7810009" y="812394"/>
            <a:ext cx="46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-&gt;</a:t>
            </a:r>
          </a:p>
        </p:txBody>
      </p:sp>
    </p:spTree>
    <p:extLst>
      <p:ext uri="{BB962C8B-B14F-4D97-AF65-F5344CB8AC3E}">
        <p14:creationId xmlns:p14="http://schemas.microsoft.com/office/powerpoint/2010/main" val="3080439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8587B1-47DD-C000-32DA-0079328BE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>
            <a:normAutofit/>
          </a:bodyPr>
          <a:lstStyle/>
          <a:p>
            <a:r>
              <a:rPr lang="pt-PT" sz="3400" dirty="0"/>
              <a:t>Frequência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1AC958-C355-BD57-C3FC-4CBC18AFF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303581"/>
            <a:ext cx="4832803" cy="3873381"/>
          </a:xfrm>
        </p:spPr>
        <p:txBody>
          <a:bodyPr>
            <a:normAutofit fontScale="92500" lnSpcReduction="10000"/>
          </a:bodyPr>
          <a:lstStyle/>
          <a:p>
            <a:r>
              <a:rPr lang="pt-PT" sz="1700" dirty="0"/>
              <a:t>Distribuição Beta * 7</a:t>
            </a:r>
          </a:p>
          <a:p>
            <a:r>
              <a:rPr lang="pt-PT" sz="1700" dirty="0"/>
              <a:t>v=3</a:t>
            </a:r>
          </a:p>
          <a:p>
            <a:r>
              <a:rPr lang="pt-PT" sz="1700" dirty="0"/>
              <a:t>w=1,5</a:t>
            </a:r>
          </a:p>
          <a:p>
            <a:r>
              <a:rPr lang="pt-PT" sz="1700" dirty="0"/>
              <a:t>Truncada (Limite inferior = 0,5)</a:t>
            </a:r>
          </a:p>
          <a:p>
            <a:endParaRPr lang="pt-PT" sz="1600" dirty="0"/>
          </a:p>
          <a:p>
            <a:pPr marL="0" indent="0">
              <a:buNone/>
            </a:pPr>
            <a:r>
              <a:rPr lang="pl-PL" sz="1600" dirty="0"/>
              <a:t>trunc[0.5,1], v=3,w=1.5 -&gt; Y= F^(-1)(x)((F(a)+[F(b)-F(a)]U), U[0,1]</a:t>
            </a:r>
            <a:endParaRPr lang="pt-BR" sz="1600" dirty="0"/>
          </a:p>
          <a:p>
            <a:pPr marL="0" indent="0">
              <a:buNone/>
            </a:pPr>
            <a:endParaRPr lang="pt-BR" sz="1600" dirty="0"/>
          </a:p>
          <a:p>
            <a:pPr marL="0" indent="0">
              <a:buNone/>
            </a:pPr>
            <a:r>
              <a:rPr lang="pl-PL" sz="1600" dirty="0"/>
              <a:t>F(x)=Bx(v,w)/B(v,w) </a:t>
            </a:r>
            <a:endParaRPr lang="pt-BR" sz="1600" dirty="0"/>
          </a:p>
          <a:p>
            <a:pPr marL="0" indent="0">
              <a:buNone/>
            </a:pPr>
            <a:r>
              <a:rPr lang="pl-PL" sz="1600" dirty="0"/>
              <a:t>Y= F^(-1)( (B0(v,w)/B(v,w))+[(B1(v,w)/B(vw))-(B0(v,w)/B(vw))]U)</a:t>
            </a:r>
            <a:endParaRPr lang="pt-BR" sz="1600" dirty="0"/>
          </a:p>
          <a:p>
            <a:pPr marL="0" indent="0">
              <a:buNone/>
            </a:pPr>
            <a:endParaRPr lang="pt-BR" sz="1600" dirty="0"/>
          </a:p>
          <a:p>
            <a:pPr marL="0" indent="0">
              <a:buNone/>
            </a:pPr>
            <a:r>
              <a:rPr lang="es-ES" sz="1600" dirty="0"/>
              <a:t>Y=F^(-1)(0.2155553[1-0.2155553]U)</a:t>
            </a:r>
            <a:endParaRPr lang="pt-PT" sz="1600" dirty="0"/>
          </a:p>
        </p:txBody>
      </p:sp>
      <p:pic>
        <p:nvPicPr>
          <p:cNvPr id="5" name="Imagem 4" descr="Gráfico, Gráfico de barras&#10;&#10;Descrição gerada automaticamente">
            <a:extLst>
              <a:ext uri="{FF2B5EF4-FFF2-40B4-BE49-F238E27FC236}">
                <a16:creationId xmlns:a16="http://schemas.microsoft.com/office/drawing/2014/main" id="{5B1215A8-7959-29E2-F8D0-5EED52772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75" y="4139812"/>
            <a:ext cx="4667250" cy="2600912"/>
          </a:xfrm>
          <a:prstGeom prst="rect">
            <a:avLst/>
          </a:prstGeom>
        </p:spPr>
      </p:pic>
      <p:pic>
        <p:nvPicPr>
          <p:cNvPr id="8" name="Imagem 7" descr="Gráfico, Gráfico de linhas&#10;&#10;Descrição gerada automaticamente">
            <a:extLst>
              <a:ext uri="{FF2B5EF4-FFF2-40B4-BE49-F238E27FC236}">
                <a16:creationId xmlns:a16="http://schemas.microsoft.com/office/drawing/2014/main" id="{2E2E825C-FFC0-EAD9-67BA-F0B81CDC1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89" y="1566354"/>
            <a:ext cx="5381624" cy="2456182"/>
          </a:xfrm>
          <a:prstGeom prst="rect">
            <a:avLst/>
          </a:prstGeom>
        </p:spPr>
      </p:pic>
      <p:pic>
        <p:nvPicPr>
          <p:cNvPr id="11" name="Imagem 10" descr="Texto&#10;&#10;Descrição gerada automaticamente">
            <a:extLst>
              <a:ext uri="{FF2B5EF4-FFF2-40B4-BE49-F238E27FC236}">
                <a16:creationId xmlns:a16="http://schemas.microsoft.com/office/drawing/2014/main" id="{F1B604D0-CC90-F6BF-A9D3-CCB1116B9F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193"/>
          <a:stretch/>
        </p:blipFill>
        <p:spPr>
          <a:xfrm>
            <a:off x="6866763" y="869541"/>
            <a:ext cx="1896238" cy="638175"/>
          </a:xfrm>
          <a:prstGeom prst="rect">
            <a:avLst/>
          </a:prstGeom>
        </p:spPr>
      </p:pic>
      <p:pic>
        <p:nvPicPr>
          <p:cNvPr id="13" name="Imagem 12" descr="Texto&#10;&#10;Descrição gerada automaticamente">
            <a:extLst>
              <a:ext uri="{FF2B5EF4-FFF2-40B4-BE49-F238E27FC236}">
                <a16:creationId xmlns:a16="http://schemas.microsoft.com/office/drawing/2014/main" id="{B83EA4CC-A66C-7A7F-6D93-DBEB9D6A69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01"/>
          <a:stretch/>
        </p:blipFill>
        <p:spPr>
          <a:xfrm>
            <a:off x="8942357" y="869541"/>
            <a:ext cx="2995239" cy="638175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6BA6848-ADE0-82BE-877A-B9FC4E6F40DA}"/>
              </a:ext>
            </a:extLst>
          </p:cNvPr>
          <p:cNvSpPr txBox="1"/>
          <p:nvPr/>
        </p:nvSpPr>
        <p:spPr>
          <a:xfrm>
            <a:off x="8694707" y="911629"/>
            <a:ext cx="495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/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743745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198539-9D24-B47D-1D87-5BB5B7204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416603-0247-2660-AD71-5FD2AA15B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626" y="1825625"/>
            <a:ext cx="5194998" cy="4351338"/>
          </a:xfrm>
        </p:spPr>
        <p:txBody>
          <a:bodyPr>
            <a:normAutofit/>
          </a:bodyPr>
          <a:lstStyle/>
          <a:p>
            <a:endParaRPr lang="pt-PT" sz="1800" dirty="0"/>
          </a:p>
          <a:p>
            <a:pPr marL="0" indent="0">
              <a:buNone/>
            </a:pPr>
            <a:r>
              <a:rPr lang="pt-PT" sz="1800" dirty="0"/>
              <a:t> </a:t>
            </a:r>
            <a:r>
              <a:rPr lang="pt-PT" sz="1800" dirty="0" err="1"/>
              <a:t>double</a:t>
            </a:r>
            <a:r>
              <a:rPr lang="pt-PT" sz="1800" dirty="0"/>
              <a:t> </a:t>
            </a:r>
            <a:r>
              <a:rPr lang="pt-PT" sz="1800" dirty="0" err="1"/>
              <a:t>betaInvTrunc</a:t>
            </a:r>
            <a:r>
              <a:rPr lang="pt-PT" sz="1800" dirty="0"/>
              <a:t>(</a:t>
            </a:r>
            <a:r>
              <a:rPr lang="pt-PT" sz="1800" dirty="0" err="1"/>
              <a:t>double</a:t>
            </a:r>
            <a:r>
              <a:rPr lang="pt-PT" sz="1800" dirty="0"/>
              <a:t> v, </a:t>
            </a:r>
            <a:r>
              <a:rPr lang="pt-PT" sz="1800" dirty="0" err="1"/>
              <a:t>double</a:t>
            </a:r>
            <a:r>
              <a:rPr lang="pt-PT" sz="1800" dirty="0"/>
              <a:t> w, </a:t>
            </a:r>
            <a:r>
              <a:rPr lang="pt-PT" sz="1800" dirty="0" err="1"/>
              <a:t>double</a:t>
            </a:r>
            <a:r>
              <a:rPr lang="pt-PT" sz="1800" dirty="0"/>
              <a:t> a)</a:t>
            </a:r>
          </a:p>
          <a:p>
            <a:pPr marL="0" indent="0">
              <a:buNone/>
            </a:pPr>
            <a:r>
              <a:rPr lang="pt-PT" sz="1800" dirty="0"/>
              <a:t> { </a:t>
            </a:r>
          </a:p>
          <a:p>
            <a:pPr marL="0" indent="0">
              <a:buNone/>
            </a:pPr>
            <a:r>
              <a:rPr lang="pt-PT" sz="1800" dirty="0" err="1"/>
              <a:t>double</a:t>
            </a:r>
            <a:r>
              <a:rPr lang="pt-PT" sz="1800" dirty="0"/>
              <a:t> funca = </a:t>
            </a:r>
            <a:r>
              <a:rPr lang="pt-PT" sz="1800" dirty="0" err="1"/>
              <a:t>SpecialFunctions.BetaIncomplete</a:t>
            </a:r>
            <a:r>
              <a:rPr lang="pt-PT" sz="1800" dirty="0"/>
              <a:t>(v, w, a) / </a:t>
            </a:r>
            <a:r>
              <a:rPr lang="pt-PT" sz="1800" dirty="0" err="1"/>
              <a:t>SpecialFunctions.Beta</a:t>
            </a:r>
            <a:r>
              <a:rPr lang="pt-PT" sz="1800" dirty="0"/>
              <a:t>(v, w);</a:t>
            </a:r>
          </a:p>
          <a:p>
            <a:pPr marL="0" indent="0">
              <a:buNone/>
            </a:pPr>
            <a:r>
              <a:rPr lang="pt-PT" sz="1800" dirty="0" err="1"/>
              <a:t>double</a:t>
            </a:r>
            <a:r>
              <a:rPr lang="pt-PT" sz="1800" dirty="0"/>
              <a:t> </a:t>
            </a:r>
            <a:r>
              <a:rPr lang="pt-PT" sz="1800" dirty="0" err="1"/>
              <a:t>arg</a:t>
            </a:r>
            <a:r>
              <a:rPr lang="pt-PT" sz="1800" dirty="0"/>
              <a:t> = funca + (1 - funca) * </a:t>
            </a:r>
            <a:r>
              <a:rPr lang="pt-PT" sz="1800" dirty="0" err="1"/>
              <a:t>UnityEngine.Random.Range</a:t>
            </a:r>
            <a:r>
              <a:rPr lang="pt-PT" sz="1800" dirty="0"/>
              <a:t>((0f), (1f));</a:t>
            </a:r>
          </a:p>
          <a:p>
            <a:pPr marL="0" indent="0">
              <a:buNone/>
            </a:pPr>
            <a:r>
              <a:rPr lang="pt-PT" sz="1800" dirty="0"/>
              <a:t>     </a:t>
            </a:r>
            <a:r>
              <a:rPr lang="pt-PT" sz="1800" dirty="0" err="1"/>
              <a:t>return</a:t>
            </a:r>
            <a:r>
              <a:rPr lang="pt-PT" sz="1800" dirty="0"/>
              <a:t> (</a:t>
            </a:r>
            <a:r>
              <a:rPr lang="pt-PT" sz="1800" dirty="0" err="1"/>
              <a:t>betaInv</a:t>
            </a:r>
            <a:r>
              <a:rPr lang="pt-PT" sz="1800" dirty="0"/>
              <a:t>(v, w, </a:t>
            </a:r>
            <a:r>
              <a:rPr lang="pt-PT" sz="1800" dirty="0" err="1"/>
              <a:t>arg</a:t>
            </a:r>
            <a:r>
              <a:rPr lang="pt-PT" sz="1800" dirty="0"/>
              <a:t>));</a:t>
            </a:r>
          </a:p>
          <a:p>
            <a:pPr marL="0" indent="0">
              <a:buNone/>
            </a:pPr>
            <a:r>
              <a:rPr lang="pt-PT" sz="1800" dirty="0"/>
              <a:t>}</a:t>
            </a:r>
          </a:p>
          <a:p>
            <a:pPr marL="0" indent="0">
              <a:buNone/>
            </a:pP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4311C9E-94A2-0005-58B0-C33231696D0C}"/>
              </a:ext>
            </a:extLst>
          </p:cNvPr>
          <p:cNvSpPr txBox="1"/>
          <p:nvPr/>
        </p:nvSpPr>
        <p:spPr>
          <a:xfrm>
            <a:off x="6096000" y="2019719"/>
            <a:ext cx="592182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pt-PT" dirty="0" err="1"/>
              <a:t>double</a:t>
            </a:r>
            <a:r>
              <a:rPr lang="pt-PT" dirty="0"/>
              <a:t> </a:t>
            </a:r>
            <a:r>
              <a:rPr lang="pt-PT" dirty="0" err="1"/>
              <a:t>betaInv</a:t>
            </a:r>
            <a:r>
              <a:rPr lang="pt-PT" dirty="0"/>
              <a:t>(</a:t>
            </a:r>
            <a:r>
              <a:rPr lang="pt-PT" dirty="0" err="1"/>
              <a:t>double</a:t>
            </a:r>
            <a:r>
              <a:rPr lang="pt-PT" dirty="0"/>
              <a:t> v, </a:t>
            </a:r>
            <a:r>
              <a:rPr lang="pt-PT" dirty="0" err="1"/>
              <a:t>double</a:t>
            </a:r>
            <a:r>
              <a:rPr lang="pt-PT" dirty="0"/>
              <a:t> w, </a:t>
            </a:r>
            <a:r>
              <a:rPr lang="pt-PT" dirty="0" err="1"/>
              <a:t>double</a:t>
            </a:r>
            <a:r>
              <a:rPr lang="pt-PT" dirty="0"/>
              <a:t> x)</a:t>
            </a:r>
          </a:p>
          <a:p>
            <a:pPr marL="0" indent="0">
              <a:buNone/>
            </a:pPr>
            <a:r>
              <a:rPr lang="pt-PT" dirty="0"/>
              <a:t> {    </a:t>
            </a:r>
            <a:r>
              <a:rPr lang="pt-PT" dirty="0" err="1"/>
              <a:t>double</a:t>
            </a:r>
            <a:r>
              <a:rPr lang="pt-PT" dirty="0"/>
              <a:t> </a:t>
            </a:r>
            <a:r>
              <a:rPr lang="pt-PT" dirty="0" err="1"/>
              <a:t>lowerBound</a:t>
            </a:r>
            <a:r>
              <a:rPr lang="pt-PT" dirty="0"/>
              <a:t> = 0.0;</a:t>
            </a:r>
          </a:p>
          <a:p>
            <a:pPr marL="0" indent="0">
              <a:buNone/>
            </a:pPr>
            <a:r>
              <a:rPr lang="pt-PT" dirty="0"/>
              <a:t>     </a:t>
            </a:r>
            <a:r>
              <a:rPr lang="pt-PT" dirty="0" err="1"/>
              <a:t>double</a:t>
            </a:r>
            <a:r>
              <a:rPr lang="pt-PT" dirty="0"/>
              <a:t> </a:t>
            </a:r>
            <a:r>
              <a:rPr lang="pt-PT" dirty="0" err="1"/>
              <a:t>upperBound</a:t>
            </a:r>
            <a:r>
              <a:rPr lang="pt-PT" dirty="0"/>
              <a:t> = 1.0;</a:t>
            </a:r>
          </a:p>
          <a:p>
            <a:pPr marL="0" indent="0">
              <a:buNone/>
            </a:pPr>
            <a:r>
              <a:rPr lang="pt-PT" dirty="0"/>
              <a:t>     </a:t>
            </a:r>
            <a:r>
              <a:rPr lang="pt-PT" dirty="0" err="1"/>
              <a:t>double</a:t>
            </a:r>
            <a:r>
              <a:rPr lang="pt-PT" dirty="0"/>
              <a:t> </a:t>
            </a:r>
            <a:r>
              <a:rPr lang="pt-PT" dirty="0" err="1"/>
              <a:t>epsilon</a:t>
            </a:r>
            <a:r>
              <a:rPr lang="pt-PT" dirty="0"/>
              <a:t> = 1e-6;</a:t>
            </a:r>
          </a:p>
          <a:p>
            <a:pPr marL="0" indent="0">
              <a:buNone/>
            </a:pPr>
            <a:r>
              <a:rPr lang="pt-PT" dirty="0"/>
              <a:t>     </a:t>
            </a:r>
            <a:r>
              <a:rPr lang="pt-PT" dirty="0" err="1"/>
              <a:t>while</a:t>
            </a:r>
            <a:r>
              <a:rPr lang="pt-PT" dirty="0"/>
              <a:t> (</a:t>
            </a:r>
            <a:r>
              <a:rPr lang="pt-PT" dirty="0" err="1"/>
              <a:t>upperBound</a:t>
            </a:r>
            <a:r>
              <a:rPr lang="pt-PT" dirty="0"/>
              <a:t> - </a:t>
            </a:r>
            <a:r>
              <a:rPr lang="pt-PT" dirty="0" err="1"/>
              <a:t>lowerBound</a:t>
            </a:r>
            <a:r>
              <a:rPr lang="pt-PT" dirty="0"/>
              <a:t> &gt; </a:t>
            </a:r>
            <a:r>
              <a:rPr lang="pt-PT" dirty="0" err="1"/>
              <a:t>epsilon</a:t>
            </a:r>
            <a:r>
              <a:rPr lang="pt-PT" dirty="0"/>
              <a:t>)</a:t>
            </a:r>
          </a:p>
          <a:p>
            <a:pPr marL="0" indent="0">
              <a:buNone/>
            </a:pPr>
            <a:r>
              <a:rPr lang="pt-PT" dirty="0"/>
              <a:t>     {</a:t>
            </a:r>
            <a:r>
              <a:rPr lang="pt-PT" dirty="0" err="1"/>
              <a:t>double</a:t>
            </a:r>
            <a:r>
              <a:rPr lang="pt-PT" dirty="0"/>
              <a:t> </a:t>
            </a:r>
            <a:r>
              <a:rPr lang="pt-PT" dirty="0" err="1"/>
              <a:t>middle</a:t>
            </a:r>
            <a:r>
              <a:rPr lang="pt-PT" dirty="0"/>
              <a:t> = (</a:t>
            </a:r>
            <a:r>
              <a:rPr lang="pt-PT" dirty="0" err="1"/>
              <a:t>lowerBound</a:t>
            </a:r>
            <a:r>
              <a:rPr lang="pt-PT" dirty="0"/>
              <a:t> + </a:t>
            </a:r>
            <a:r>
              <a:rPr lang="pt-PT" dirty="0" err="1"/>
              <a:t>upperBound</a:t>
            </a:r>
            <a:r>
              <a:rPr lang="pt-PT" dirty="0"/>
              <a:t>) / 2;</a:t>
            </a:r>
          </a:p>
          <a:p>
            <a:pPr marL="0" indent="0">
              <a:buNone/>
            </a:pPr>
            <a:r>
              <a:rPr lang="pt-PT" dirty="0"/>
              <a:t>         </a:t>
            </a:r>
            <a:r>
              <a:rPr lang="pt-PT" dirty="0" err="1"/>
              <a:t>double</a:t>
            </a:r>
            <a:r>
              <a:rPr lang="pt-PT" dirty="0"/>
              <a:t> </a:t>
            </a:r>
            <a:r>
              <a:rPr lang="pt-PT" dirty="0" err="1"/>
              <a:t>cdfValue</a:t>
            </a:r>
            <a:r>
              <a:rPr lang="pt-PT" dirty="0"/>
              <a:t> = </a:t>
            </a:r>
            <a:r>
              <a:rPr lang="pt-PT" dirty="0" err="1"/>
              <a:t>CDFBeta</a:t>
            </a:r>
            <a:r>
              <a:rPr lang="pt-PT" dirty="0"/>
              <a:t>(v, w, </a:t>
            </a:r>
            <a:r>
              <a:rPr lang="pt-PT" dirty="0" err="1"/>
              <a:t>middle</a:t>
            </a:r>
            <a:r>
              <a:rPr lang="pt-PT" dirty="0"/>
              <a:t>);</a:t>
            </a:r>
          </a:p>
          <a:p>
            <a:pPr marL="0" indent="0">
              <a:buNone/>
            </a:pPr>
            <a:r>
              <a:rPr lang="pt-PT" dirty="0"/>
              <a:t>         </a:t>
            </a:r>
            <a:r>
              <a:rPr lang="pt-PT" dirty="0" err="1"/>
              <a:t>if</a:t>
            </a:r>
            <a:r>
              <a:rPr lang="pt-PT" dirty="0"/>
              <a:t> (</a:t>
            </a:r>
            <a:r>
              <a:rPr lang="pt-PT" dirty="0" err="1"/>
              <a:t>cdfValue</a:t>
            </a:r>
            <a:r>
              <a:rPr lang="pt-PT" dirty="0"/>
              <a:t> &lt; x)</a:t>
            </a:r>
          </a:p>
          <a:p>
            <a:pPr marL="0" indent="0">
              <a:buNone/>
            </a:pPr>
            <a:r>
              <a:rPr lang="pt-PT" dirty="0"/>
              <a:t>         {</a:t>
            </a:r>
            <a:r>
              <a:rPr lang="pt-PT" dirty="0" err="1"/>
              <a:t>lowerBound</a:t>
            </a:r>
            <a:r>
              <a:rPr lang="pt-PT" dirty="0"/>
              <a:t> = </a:t>
            </a:r>
            <a:r>
              <a:rPr lang="pt-PT" dirty="0" err="1"/>
              <a:t>middle</a:t>
            </a:r>
            <a:r>
              <a:rPr lang="pt-PT" dirty="0"/>
              <a:t>;}</a:t>
            </a:r>
          </a:p>
          <a:p>
            <a:pPr marL="0" indent="0">
              <a:buNone/>
            </a:pPr>
            <a:r>
              <a:rPr lang="pt-PT" dirty="0"/>
              <a:t>         </a:t>
            </a:r>
            <a:r>
              <a:rPr lang="pt-PT" dirty="0" err="1"/>
              <a:t>else</a:t>
            </a:r>
            <a:r>
              <a:rPr lang="pt-PT" dirty="0"/>
              <a:t>{</a:t>
            </a:r>
            <a:r>
              <a:rPr lang="pt-PT" dirty="0" err="1"/>
              <a:t>upperBound</a:t>
            </a:r>
            <a:r>
              <a:rPr lang="pt-PT" dirty="0"/>
              <a:t> = </a:t>
            </a:r>
            <a:r>
              <a:rPr lang="pt-PT" dirty="0" err="1"/>
              <a:t>middle</a:t>
            </a:r>
            <a:r>
              <a:rPr lang="pt-PT" dirty="0"/>
              <a:t>;}</a:t>
            </a:r>
          </a:p>
          <a:p>
            <a:pPr marL="0" indent="0">
              <a:buNone/>
            </a:pPr>
            <a:r>
              <a:rPr lang="pt-PT" dirty="0"/>
              <a:t>     }</a:t>
            </a:r>
          </a:p>
          <a:p>
            <a:pPr marL="0" indent="0">
              <a:buNone/>
            </a:pPr>
            <a:r>
              <a:rPr lang="pt-PT" dirty="0"/>
              <a:t>     </a:t>
            </a:r>
            <a:r>
              <a:rPr lang="pt-PT" dirty="0" err="1"/>
              <a:t>return</a:t>
            </a:r>
            <a:r>
              <a:rPr lang="pt-PT" dirty="0"/>
              <a:t> (</a:t>
            </a:r>
            <a:r>
              <a:rPr lang="pt-PT" dirty="0" err="1"/>
              <a:t>lowerBound</a:t>
            </a:r>
            <a:r>
              <a:rPr lang="pt-PT" dirty="0"/>
              <a:t> + </a:t>
            </a:r>
            <a:r>
              <a:rPr lang="pt-PT" dirty="0" err="1"/>
              <a:t>upperBound</a:t>
            </a:r>
            <a:r>
              <a:rPr lang="pt-PT" dirty="0"/>
              <a:t>) / 2; }</a:t>
            </a:r>
          </a:p>
          <a:p>
            <a:pPr marL="0" indent="0">
              <a:buNone/>
            </a:pPr>
            <a:r>
              <a:rPr lang="pt-PT" dirty="0"/>
              <a:t> </a:t>
            </a:r>
            <a:r>
              <a:rPr lang="pt-PT" dirty="0" err="1"/>
              <a:t>double</a:t>
            </a:r>
            <a:r>
              <a:rPr lang="pt-PT" dirty="0"/>
              <a:t> </a:t>
            </a:r>
            <a:r>
              <a:rPr lang="pt-PT" dirty="0" err="1"/>
              <a:t>CDFBeta</a:t>
            </a:r>
            <a:r>
              <a:rPr lang="pt-PT" dirty="0"/>
              <a:t>(</a:t>
            </a:r>
            <a:r>
              <a:rPr lang="pt-PT" dirty="0" err="1"/>
              <a:t>double</a:t>
            </a:r>
            <a:r>
              <a:rPr lang="pt-PT" dirty="0"/>
              <a:t> v, </a:t>
            </a:r>
            <a:r>
              <a:rPr lang="pt-PT" dirty="0" err="1"/>
              <a:t>double</a:t>
            </a:r>
            <a:r>
              <a:rPr lang="pt-PT" dirty="0"/>
              <a:t> w, </a:t>
            </a:r>
            <a:r>
              <a:rPr lang="pt-PT" dirty="0" err="1"/>
              <a:t>double</a:t>
            </a:r>
            <a:r>
              <a:rPr lang="pt-PT" dirty="0"/>
              <a:t> p)</a:t>
            </a:r>
          </a:p>
          <a:p>
            <a:pPr marL="0" indent="0">
              <a:buNone/>
            </a:pPr>
            <a:r>
              <a:rPr lang="pt-PT" dirty="0"/>
              <a:t> {</a:t>
            </a:r>
            <a:r>
              <a:rPr lang="pt-PT" dirty="0" err="1"/>
              <a:t>return</a:t>
            </a:r>
            <a:r>
              <a:rPr lang="pt-PT" dirty="0"/>
              <a:t> </a:t>
            </a:r>
            <a:r>
              <a:rPr lang="pt-PT" dirty="0" err="1"/>
              <a:t>SpecialFunctions.BetaIncomplete</a:t>
            </a:r>
            <a:r>
              <a:rPr lang="pt-PT" dirty="0"/>
              <a:t>(v, w, p) / </a:t>
            </a:r>
            <a:r>
              <a:rPr lang="pt-PT" dirty="0" err="1"/>
              <a:t>SpecialFunctions.Beta</a:t>
            </a:r>
            <a:r>
              <a:rPr lang="pt-PT" dirty="0"/>
              <a:t>(v, w); </a:t>
            </a:r>
          </a:p>
          <a:p>
            <a:pPr marL="0" indent="0">
              <a:buNone/>
            </a:pPr>
            <a:r>
              <a:rPr lang="pt-PT" dirty="0"/>
              <a:t>}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87740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8587B1-47DD-C000-32DA-0079328BE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>
            <a:normAutofit/>
          </a:bodyPr>
          <a:lstStyle/>
          <a:p>
            <a:r>
              <a:rPr lang="pt-PT" sz="3400" dirty="0"/>
              <a:t>Local de surgimento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1AC958-C355-BD57-C3FC-4CBC18AFF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4832803" cy="3664351"/>
          </a:xfrm>
        </p:spPr>
        <p:txBody>
          <a:bodyPr>
            <a:normAutofit/>
          </a:bodyPr>
          <a:lstStyle/>
          <a:p>
            <a:r>
              <a:rPr lang="pt-PT" sz="1600" dirty="0"/>
              <a:t>Distribuição </a:t>
            </a:r>
            <a:r>
              <a:rPr lang="pt-BR" sz="1600" dirty="0"/>
              <a:t>uniforme [1,80]</a:t>
            </a:r>
          </a:p>
          <a:p>
            <a:endParaRPr lang="pt-BR" sz="1600" dirty="0"/>
          </a:p>
          <a:p>
            <a:r>
              <a:rPr lang="pt-PT" sz="1600" dirty="0"/>
              <a:t> </a:t>
            </a:r>
            <a:r>
              <a:rPr lang="pt-PT" sz="1600" dirty="0" err="1"/>
              <a:t>double</a:t>
            </a:r>
            <a:r>
              <a:rPr lang="pt-PT" sz="1600" dirty="0"/>
              <a:t> </a:t>
            </a:r>
            <a:r>
              <a:rPr lang="pt-PT" sz="1600" dirty="0" err="1"/>
              <a:t>localSpawn</a:t>
            </a:r>
            <a:r>
              <a:rPr lang="pt-PT" sz="1600" dirty="0"/>
              <a:t>()</a:t>
            </a:r>
          </a:p>
          <a:p>
            <a:pPr marL="0" indent="0">
              <a:buNone/>
            </a:pPr>
            <a:r>
              <a:rPr lang="pt-PT" sz="1600" dirty="0"/>
              <a:t>  {</a:t>
            </a:r>
          </a:p>
          <a:p>
            <a:pPr marL="0" indent="0">
              <a:buNone/>
            </a:pPr>
            <a:r>
              <a:rPr lang="pt-PT" sz="1600" dirty="0"/>
              <a:t>      </a:t>
            </a:r>
            <a:r>
              <a:rPr lang="pt-PT" sz="1600" dirty="0" err="1"/>
              <a:t>return</a:t>
            </a:r>
            <a:r>
              <a:rPr lang="pt-PT" sz="1600" dirty="0"/>
              <a:t> </a:t>
            </a:r>
            <a:r>
              <a:rPr lang="pt-PT" sz="1600" dirty="0" err="1"/>
              <a:t>UnityEngine.Random.Range</a:t>
            </a:r>
            <a:r>
              <a:rPr lang="pt-PT" sz="1600" dirty="0"/>
              <a:t>(1, 80);</a:t>
            </a:r>
          </a:p>
          <a:p>
            <a:pPr marL="0" indent="0">
              <a:buNone/>
            </a:pPr>
            <a:r>
              <a:rPr lang="pt-PT" sz="1600" dirty="0"/>
              <a:t>  }</a:t>
            </a:r>
          </a:p>
          <a:p>
            <a:endParaRPr lang="pt-PT" sz="1300" dirty="0"/>
          </a:p>
        </p:txBody>
      </p:sp>
      <p:pic>
        <p:nvPicPr>
          <p:cNvPr id="5" name="Imagem 4" descr="Gráfico, Gráfico de barras&#10;&#10;Descrição gerada automaticamente">
            <a:extLst>
              <a:ext uri="{FF2B5EF4-FFF2-40B4-BE49-F238E27FC236}">
                <a16:creationId xmlns:a16="http://schemas.microsoft.com/office/drawing/2014/main" id="{EA8F4142-35C9-5CB4-AFC7-13EBFA42F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362" y="2275166"/>
            <a:ext cx="571500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3562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795</Words>
  <Application>Microsoft Office PowerPoint</Application>
  <PresentationFormat>Widescreen</PresentationFormat>
  <Paragraphs>97</Paragraphs>
  <Slides>12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Tema do Office</vt:lpstr>
      <vt:lpstr>Zombie distrubution</vt:lpstr>
      <vt:lpstr>Apresentação do PowerPoint</vt:lpstr>
      <vt:lpstr>Apresentação do PowerPoint</vt:lpstr>
      <vt:lpstr>Total de inimigos</vt:lpstr>
      <vt:lpstr>Tempo por inimigo</vt:lpstr>
      <vt:lpstr>Munição por inimigo</vt:lpstr>
      <vt:lpstr>Frequência </vt:lpstr>
      <vt:lpstr>Apresentação do PowerPoint</vt:lpstr>
      <vt:lpstr>Local de surgimento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Zombie distrubution</dc:title>
  <dc:creator>GELSON</dc:creator>
  <cp:lastModifiedBy>GELSON</cp:lastModifiedBy>
  <cp:revision>2</cp:revision>
  <dcterms:created xsi:type="dcterms:W3CDTF">2023-12-08T17:40:37Z</dcterms:created>
  <dcterms:modified xsi:type="dcterms:W3CDTF">2023-12-08T20:33:05Z</dcterms:modified>
</cp:coreProperties>
</file>